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2"/>
  </p:notesMasterIdLst>
  <p:sldIdLst>
    <p:sldId id="353" r:id="rId2"/>
    <p:sldId id="317" r:id="rId3"/>
    <p:sldId id="377" r:id="rId4"/>
    <p:sldId id="318" r:id="rId5"/>
    <p:sldId id="379" r:id="rId6"/>
    <p:sldId id="380" r:id="rId7"/>
    <p:sldId id="378" r:id="rId8"/>
    <p:sldId id="381" r:id="rId9"/>
    <p:sldId id="384" r:id="rId10"/>
    <p:sldId id="382" r:id="rId11"/>
    <p:sldId id="383" r:id="rId12"/>
    <p:sldId id="385" r:id="rId13"/>
    <p:sldId id="319" r:id="rId14"/>
    <p:sldId id="387" r:id="rId15"/>
    <p:sldId id="386" r:id="rId16"/>
    <p:sldId id="388" r:id="rId17"/>
    <p:sldId id="389" r:id="rId18"/>
    <p:sldId id="390" r:id="rId19"/>
    <p:sldId id="391" r:id="rId20"/>
    <p:sldId id="392" r:id="rId21"/>
    <p:sldId id="393" r:id="rId22"/>
    <p:sldId id="320" r:id="rId23"/>
    <p:sldId id="395" r:id="rId24"/>
    <p:sldId id="394" r:id="rId25"/>
    <p:sldId id="403" r:id="rId26"/>
    <p:sldId id="405" r:id="rId27"/>
    <p:sldId id="354" r:id="rId28"/>
    <p:sldId id="373" r:id="rId29"/>
    <p:sldId id="355" r:id="rId30"/>
    <p:sldId id="356" r:id="rId31"/>
    <p:sldId id="407" r:id="rId32"/>
    <p:sldId id="408" r:id="rId33"/>
    <p:sldId id="357" r:id="rId34"/>
    <p:sldId id="358" r:id="rId35"/>
    <p:sldId id="410" r:id="rId36"/>
    <p:sldId id="411" r:id="rId37"/>
    <p:sldId id="359" r:id="rId38"/>
    <p:sldId id="412" r:id="rId39"/>
    <p:sldId id="424" r:id="rId40"/>
    <p:sldId id="360" r:id="rId41"/>
    <p:sldId id="361" r:id="rId42"/>
    <p:sldId id="362" r:id="rId43"/>
    <p:sldId id="416" r:id="rId44"/>
    <p:sldId id="364" r:id="rId45"/>
    <p:sldId id="365" r:id="rId46"/>
    <p:sldId id="366" r:id="rId47"/>
    <p:sldId id="367" r:id="rId48"/>
    <p:sldId id="419" r:id="rId49"/>
    <p:sldId id="420" r:id="rId50"/>
    <p:sldId id="421" r:id="rId51"/>
    <p:sldId id="368" r:id="rId52"/>
    <p:sldId id="422" r:id="rId53"/>
    <p:sldId id="423" r:id="rId54"/>
    <p:sldId id="425" r:id="rId55"/>
    <p:sldId id="426" r:id="rId56"/>
    <p:sldId id="428" r:id="rId57"/>
    <p:sldId id="432" r:id="rId58"/>
    <p:sldId id="427" r:id="rId59"/>
    <p:sldId id="429" r:id="rId60"/>
    <p:sldId id="430"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A3D0EF"/>
    <a:srgbClr val="CCECFF"/>
    <a:srgbClr val="BCE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5" autoAdjust="0"/>
    <p:restoredTop sz="74248" autoAdjust="0"/>
  </p:normalViewPr>
  <p:slideViewPr>
    <p:cSldViewPr>
      <p:cViewPr varScale="1">
        <p:scale>
          <a:sx n="51" d="100"/>
          <a:sy n="51" d="100"/>
        </p:scale>
        <p:origin x="17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4BBD136A-E3A5-4258-AAA3-81482770BE38}" type="datetimeFigureOut">
              <a:rPr lang="zh-CN" altLang="en-US"/>
              <a:t>2021/4/19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BB5DE31-582A-4B8F-B211-916663E6EC35}"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ln>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11DBEB6-25FF-4A9B-9D18-180DFE7F2512}" type="slidenum">
              <a:rPr lang="zh-CN" altLang="en-US">
                <a:latin typeface="Calibri" panose="020F0502020204030204" pitchFamily="34" charset="0"/>
              </a:rPr>
              <a:t>1</a:t>
            </a:fld>
            <a:endParaRPr lang="en-US" altLang="zh-CN">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14</a:t>
            </a:fld>
            <a:endParaRPr lang="en-US" altLang="zh-CN"/>
          </a:p>
        </p:txBody>
      </p:sp>
    </p:spTree>
    <p:extLst>
      <p:ext uri="{BB962C8B-B14F-4D97-AF65-F5344CB8AC3E}">
        <p14:creationId xmlns:p14="http://schemas.microsoft.com/office/powerpoint/2010/main" val="68699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16</a:t>
            </a:fld>
            <a:endParaRPr lang="en-US" altLang="zh-CN"/>
          </a:p>
        </p:txBody>
      </p:sp>
    </p:spTree>
    <p:extLst>
      <p:ext uri="{BB962C8B-B14F-4D97-AF65-F5344CB8AC3E}">
        <p14:creationId xmlns:p14="http://schemas.microsoft.com/office/powerpoint/2010/main" val="17346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19</a:t>
            </a:fld>
            <a:endParaRPr lang="en-US" altLang="zh-CN"/>
          </a:p>
        </p:txBody>
      </p:sp>
    </p:spTree>
    <p:extLst>
      <p:ext uri="{BB962C8B-B14F-4D97-AF65-F5344CB8AC3E}">
        <p14:creationId xmlns:p14="http://schemas.microsoft.com/office/powerpoint/2010/main" val="350594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20</a:t>
            </a:fld>
            <a:endParaRPr lang="en-US" altLang="zh-CN"/>
          </a:p>
        </p:txBody>
      </p:sp>
    </p:spTree>
    <p:extLst>
      <p:ext uri="{BB962C8B-B14F-4D97-AF65-F5344CB8AC3E}">
        <p14:creationId xmlns:p14="http://schemas.microsoft.com/office/powerpoint/2010/main" val="168783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22</a:t>
            </a:fld>
            <a:endParaRPr lang="en-US" altLang="zh-CN"/>
          </a:p>
        </p:txBody>
      </p:sp>
    </p:spTree>
    <p:extLst>
      <p:ext uri="{BB962C8B-B14F-4D97-AF65-F5344CB8AC3E}">
        <p14:creationId xmlns:p14="http://schemas.microsoft.com/office/powerpoint/2010/main" val="352614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23</a:t>
            </a:fld>
            <a:endParaRPr lang="en-US" altLang="zh-CN"/>
          </a:p>
        </p:txBody>
      </p:sp>
    </p:spTree>
    <p:extLst>
      <p:ext uri="{BB962C8B-B14F-4D97-AF65-F5344CB8AC3E}">
        <p14:creationId xmlns:p14="http://schemas.microsoft.com/office/powerpoint/2010/main" val="163875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24</a:t>
            </a:fld>
            <a:endParaRPr lang="en-US" altLang="zh-CN"/>
          </a:p>
        </p:txBody>
      </p:sp>
    </p:spTree>
    <p:extLst>
      <p:ext uri="{BB962C8B-B14F-4D97-AF65-F5344CB8AC3E}">
        <p14:creationId xmlns:p14="http://schemas.microsoft.com/office/powerpoint/2010/main" val="213637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25</a:t>
            </a:fld>
            <a:endParaRPr lang="en-US" altLang="zh-CN"/>
          </a:p>
        </p:txBody>
      </p:sp>
    </p:spTree>
    <p:extLst>
      <p:ext uri="{BB962C8B-B14F-4D97-AF65-F5344CB8AC3E}">
        <p14:creationId xmlns:p14="http://schemas.microsoft.com/office/powerpoint/2010/main" val="2377008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26</a:t>
            </a:fld>
            <a:endParaRPr lang="en-US" altLang="zh-CN"/>
          </a:p>
        </p:txBody>
      </p:sp>
    </p:spTree>
    <p:extLst>
      <p:ext uri="{BB962C8B-B14F-4D97-AF65-F5344CB8AC3E}">
        <p14:creationId xmlns:p14="http://schemas.microsoft.com/office/powerpoint/2010/main" val="318468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27</a:t>
            </a:fld>
            <a:endParaRPr lang="en-US" altLang="zh-CN"/>
          </a:p>
        </p:txBody>
      </p:sp>
    </p:spTree>
    <p:extLst>
      <p:ext uri="{BB962C8B-B14F-4D97-AF65-F5344CB8AC3E}">
        <p14:creationId xmlns:p14="http://schemas.microsoft.com/office/powerpoint/2010/main" val="222164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a:t>
            </a:fld>
            <a:endParaRPr lang="en-US" altLang="zh-CN"/>
          </a:p>
        </p:txBody>
      </p:sp>
    </p:spTree>
    <p:extLst>
      <p:ext uri="{BB962C8B-B14F-4D97-AF65-F5344CB8AC3E}">
        <p14:creationId xmlns:p14="http://schemas.microsoft.com/office/powerpoint/2010/main" val="3142073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28</a:t>
            </a:fld>
            <a:endParaRPr lang="en-US" altLang="zh-CN"/>
          </a:p>
        </p:txBody>
      </p:sp>
    </p:spTree>
    <p:extLst>
      <p:ext uri="{BB962C8B-B14F-4D97-AF65-F5344CB8AC3E}">
        <p14:creationId xmlns:p14="http://schemas.microsoft.com/office/powerpoint/2010/main" val="655261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29</a:t>
            </a:fld>
            <a:endParaRPr lang="en-US" altLang="zh-CN"/>
          </a:p>
        </p:txBody>
      </p:sp>
    </p:spTree>
    <p:extLst>
      <p:ext uri="{BB962C8B-B14F-4D97-AF65-F5344CB8AC3E}">
        <p14:creationId xmlns:p14="http://schemas.microsoft.com/office/powerpoint/2010/main" val="3878696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30</a:t>
            </a:fld>
            <a:endParaRPr lang="en-US" altLang="zh-CN"/>
          </a:p>
        </p:txBody>
      </p:sp>
    </p:spTree>
    <p:extLst>
      <p:ext uri="{BB962C8B-B14F-4D97-AF65-F5344CB8AC3E}">
        <p14:creationId xmlns:p14="http://schemas.microsoft.com/office/powerpoint/2010/main" val="197962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31</a:t>
            </a:fld>
            <a:endParaRPr lang="en-US" altLang="zh-CN"/>
          </a:p>
        </p:txBody>
      </p:sp>
    </p:spTree>
    <p:extLst>
      <p:ext uri="{BB962C8B-B14F-4D97-AF65-F5344CB8AC3E}">
        <p14:creationId xmlns:p14="http://schemas.microsoft.com/office/powerpoint/2010/main" val="110689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32</a:t>
            </a:fld>
            <a:endParaRPr lang="en-US" altLang="zh-CN"/>
          </a:p>
        </p:txBody>
      </p:sp>
    </p:spTree>
    <p:extLst>
      <p:ext uri="{BB962C8B-B14F-4D97-AF65-F5344CB8AC3E}">
        <p14:creationId xmlns:p14="http://schemas.microsoft.com/office/powerpoint/2010/main" val="272331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33</a:t>
            </a:fld>
            <a:endParaRPr lang="en-US" altLang="zh-CN"/>
          </a:p>
        </p:txBody>
      </p:sp>
    </p:spTree>
    <p:extLst>
      <p:ext uri="{BB962C8B-B14F-4D97-AF65-F5344CB8AC3E}">
        <p14:creationId xmlns:p14="http://schemas.microsoft.com/office/powerpoint/2010/main" val="2837402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34</a:t>
            </a:fld>
            <a:endParaRPr lang="en-US" altLang="zh-CN"/>
          </a:p>
        </p:txBody>
      </p:sp>
    </p:spTree>
    <p:extLst>
      <p:ext uri="{BB962C8B-B14F-4D97-AF65-F5344CB8AC3E}">
        <p14:creationId xmlns:p14="http://schemas.microsoft.com/office/powerpoint/2010/main" val="1716746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37</a:t>
            </a:fld>
            <a:endParaRPr lang="en-US" altLang="zh-CN"/>
          </a:p>
        </p:txBody>
      </p:sp>
    </p:spTree>
    <p:extLst>
      <p:ext uri="{BB962C8B-B14F-4D97-AF65-F5344CB8AC3E}">
        <p14:creationId xmlns:p14="http://schemas.microsoft.com/office/powerpoint/2010/main" val="282447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38</a:t>
            </a:fld>
            <a:endParaRPr lang="en-US" altLang="zh-CN"/>
          </a:p>
        </p:txBody>
      </p:sp>
    </p:spTree>
    <p:extLst>
      <p:ext uri="{BB962C8B-B14F-4D97-AF65-F5344CB8AC3E}">
        <p14:creationId xmlns:p14="http://schemas.microsoft.com/office/powerpoint/2010/main" val="2984667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39</a:t>
            </a:fld>
            <a:endParaRPr lang="en-US" altLang="zh-CN"/>
          </a:p>
        </p:txBody>
      </p:sp>
    </p:spTree>
    <p:extLst>
      <p:ext uri="{BB962C8B-B14F-4D97-AF65-F5344CB8AC3E}">
        <p14:creationId xmlns:p14="http://schemas.microsoft.com/office/powerpoint/2010/main" val="134922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a:t>
            </a:fld>
            <a:endParaRPr lang="en-US" altLang="zh-CN"/>
          </a:p>
        </p:txBody>
      </p:sp>
    </p:spTree>
    <p:extLst>
      <p:ext uri="{BB962C8B-B14F-4D97-AF65-F5344CB8AC3E}">
        <p14:creationId xmlns:p14="http://schemas.microsoft.com/office/powerpoint/2010/main" val="3879531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40</a:t>
            </a:fld>
            <a:endParaRPr lang="en-US" altLang="zh-CN"/>
          </a:p>
        </p:txBody>
      </p:sp>
    </p:spTree>
    <p:extLst>
      <p:ext uri="{BB962C8B-B14F-4D97-AF65-F5344CB8AC3E}">
        <p14:creationId xmlns:p14="http://schemas.microsoft.com/office/powerpoint/2010/main" val="2648552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41</a:t>
            </a:fld>
            <a:endParaRPr lang="en-US" altLang="zh-CN"/>
          </a:p>
        </p:txBody>
      </p:sp>
    </p:spTree>
    <p:extLst>
      <p:ext uri="{BB962C8B-B14F-4D97-AF65-F5344CB8AC3E}">
        <p14:creationId xmlns:p14="http://schemas.microsoft.com/office/powerpoint/2010/main" val="4273071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42</a:t>
            </a:fld>
            <a:endParaRPr lang="en-US" altLang="zh-CN"/>
          </a:p>
        </p:txBody>
      </p:sp>
    </p:spTree>
    <p:extLst>
      <p:ext uri="{BB962C8B-B14F-4D97-AF65-F5344CB8AC3E}">
        <p14:creationId xmlns:p14="http://schemas.microsoft.com/office/powerpoint/2010/main" val="1788767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43</a:t>
            </a:fld>
            <a:endParaRPr lang="en-US" altLang="zh-CN"/>
          </a:p>
        </p:txBody>
      </p:sp>
    </p:spTree>
    <p:extLst>
      <p:ext uri="{BB962C8B-B14F-4D97-AF65-F5344CB8AC3E}">
        <p14:creationId xmlns:p14="http://schemas.microsoft.com/office/powerpoint/2010/main" val="3996821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44</a:t>
            </a:fld>
            <a:endParaRPr lang="en-US" altLang="zh-CN"/>
          </a:p>
        </p:txBody>
      </p:sp>
    </p:spTree>
    <p:extLst>
      <p:ext uri="{BB962C8B-B14F-4D97-AF65-F5344CB8AC3E}">
        <p14:creationId xmlns:p14="http://schemas.microsoft.com/office/powerpoint/2010/main" val="507883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45</a:t>
            </a:fld>
            <a:endParaRPr lang="en-US" altLang="zh-CN"/>
          </a:p>
        </p:txBody>
      </p:sp>
    </p:spTree>
    <p:extLst>
      <p:ext uri="{BB962C8B-B14F-4D97-AF65-F5344CB8AC3E}">
        <p14:creationId xmlns:p14="http://schemas.microsoft.com/office/powerpoint/2010/main" val="1106926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46</a:t>
            </a:fld>
            <a:endParaRPr lang="en-US" altLang="zh-CN"/>
          </a:p>
        </p:txBody>
      </p:sp>
    </p:spTree>
    <p:extLst>
      <p:ext uri="{BB962C8B-B14F-4D97-AF65-F5344CB8AC3E}">
        <p14:creationId xmlns:p14="http://schemas.microsoft.com/office/powerpoint/2010/main" val="185616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47</a:t>
            </a:fld>
            <a:endParaRPr lang="en-US" altLang="zh-CN"/>
          </a:p>
        </p:txBody>
      </p:sp>
    </p:spTree>
    <p:extLst>
      <p:ext uri="{BB962C8B-B14F-4D97-AF65-F5344CB8AC3E}">
        <p14:creationId xmlns:p14="http://schemas.microsoft.com/office/powerpoint/2010/main" val="539858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48</a:t>
            </a:fld>
            <a:endParaRPr lang="en-US" altLang="zh-CN"/>
          </a:p>
        </p:txBody>
      </p:sp>
    </p:spTree>
    <p:extLst>
      <p:ext uri="{BB962C8B-B14F-4D97-AF65-F5344CB8AC3E}">
        <p14:creationId xmlns:p14="http://schemas.microsoft.com/office/powerpoint/2010/main" val="562883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49</a:t>
            </a:fld>
            <a:endParaRPr lang="en-US" altLang="zh-CN"/>
          </a:p>
        </p:txBody>
      </p:sp>
    </p:spTree>
    <p:extLst>
      <p:ext uri="{BB962C8B-B14F-4D97-AF65-F5344CB8AC3E}">
        <p14:creationId xmlns:p14="http://schemas.microsoft.com/office/powerpoint/2010/main" val="4045538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a:t>
            </a:fld>
            <a:endParaRPr lang="en-US" altLang="zh-CN"/>
          </a:p>
        </p:txBody>
      </p:sp>
    </p:spTree>
    <p:extLst>
      <p:ext uri="{BB962C8B-B14F-4D97-AF65-F5344CB8AC3E}">
        <p14:creationId xmlns:p14="http://schemas.microsoft.com/office/powerpoint/2010/main" val="4074814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50</a:t>
            </a:fld>
            <a:endParaRPr lang="en-US" altLang="zh-CN"/>
          </a:p>
        </p:txBody>
      </p:sp>
    </p:spTree>
    <p:extLst>
      <p:ext uri="{BB962C8B-B14F-4D97-AF65-F5344CB8AC3E}">
        <p14:creationId xmlns:p14="http://schemas.microsoft.com/office/powerpoint/2010/main" val="3327854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51</a:t>
            </a:fld>
            <a:endParaRPr lang="en-US" altLang="zh-CN"/>
          </a:p>
        </p:txBody>
      </p:sp>
    </p:spTree>
    <p:extLst>
      <p:ext uri="{BB962C8B-B14F-4D97-AF65-F5344CB8AC3E}">
        <p14:creationId xmlns:p14="http://schemas.microsoft.com/office/powerpoint/2010/main" val="1117756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52</a:t>
            </a:fld>
            <a:endParaRPr lang="en-US" altLang="zh-CN"/>
          </a:p>
        </p:txBody>
      </p:sp>
    </p:spTree>
    <p:extLst>
      <p:ext uri="{BB962C8B-B14F-4D97-AF65-F5344CB8AC3E}">
        <p14:creationId xmlns:p14="http://schemas.microsoft.com/office/powerpoint/2010/main" val="2538933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53</a:t>
            </a:fld>
            <a:endParaRPr lang="en-US" altLang="zh-CN"/>
          </a:p>
        </p:txBody>
      </p:sp>
    </p:spTree>
    <p:extLst>
      <p:ext uri="{BB962C8B-B14F-4D97-AF65-F5344CB8AC3E}">
        <p14:creationId xmlns:p14="http://schemas.microsoft.com/office/powerpoint/2010/main" val="8317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54</a:t>
            </a:fld>
            <a:endParaRPr lang="en-US" altLang="zh-CN"/>
          </a:p>
        </p:txBody>
      </p:sp>
    </p:spTree>
    <p:extLst>
      <p:ext uri="{BB962C8B-B14F-4D97-AF65-F5344CB8AC3E}">
        <p14:creationId xmlns:p14="http://schemas.microsoft.com/office/powerpoint/2010/main" val="3919708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6</a:t>
            </a:fld>
            <a:endParaRPr lang="en-US" altLang="zh-CN"/>
          </a:p>
        </p:txBody>
      </p:sp>
    </p:spTree>
    <p:extLst>
      <p:ext uri="{BB962C8B-B14F-4D97-AF65-F5344CB8AC3E}">
        <p14:creationId xmlns:p14="http://schemas.microsoft.com/office/powerpoint/2010/main" val="283509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7</a:t>
            </a:fld>
            <a:endParaRPr lang="en-US" altLang="zh-CN"/>
          </a:p>
        </p:txBody>
      </p:sp>
    </p:spTree>
    <p:extLst>
      <p:ext uri="{BB962C8B-B14F-4D97-AF65-F5344CB8AC3E}">
        <p14:creationId xmlns:p14="http://schemas.microsoft.com/office/powerpoint/2010/main" val="58022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8</a:t>
            </a:fld>
            <a:endParaRPr lang="en-US" altLang="zh-CN"/>
          </a:p>
        </p:txBody>
      </p:sp>
    </p:spTree>
    <p:extLst>
      <p:ext uri="{BB962C8B-B14F-4D97-AF65-F5344CB8AC3E}">
        <p14:creationId xmlns:p14="http://schemas.microsoft.com/office/powerpoint/2010/main" val="217620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9</a:t>
            </a:fld>
            <a:endParaRPr lang="en-US" altLang="zh-CN"/>
          </a:p>
        </p:txBody>
      </p:sp>
    </p:spTree>
    <p:extLst>
      <p:ext uri="{BB962C8B-B14F-4D97-AF65-F5344CB8AC3E}">
        <p14:creationId xmlns:p14="http://schemas.microsoft.com/office/powerpoint/2010/main" val="322893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B5DE31-582A-4B8F-B211-916663E6EC35}" type="slidenum">
              <a:rPr lang="zh-CN" altLang="en-US" smtClean="0"/>
              <a:t>13</a:t>
            </a:fld>
            <a:endParaRPr lang="en-US" altLang="zh-CN"/>
          </a:p>
        </p:txBody>
      </p:sp>
    </p:spTree>
    <p:extLst>
      <p:ext uri="{BB962C8B-B14F-4D97-AF65-F5344CB8AC3E}">
        <p14:creationId xmlns:p14="http://schemas.microsoft.com/office/powerpoint/2010/main" val="188521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9" name="标题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17" name="副标题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6" name="日期占位符 29"/>
          <p:cNvSpPr>
            <a:spLocks noGrp="1"/>
          </p:cNvSpPr>
          <p:nvPr>
            <p:ph type="dt" sz="half" idx="10"/>
          </p:nvPr>
        </p:nvSpPr>
        <p:spPr/>
        <p:txBody>
          <a:bodyPr/>
          <a:lstStyle>
            <a:lvl1pPr>
              <a:defRPr/>
            </a:lvl1pPr>
          </a:lstStyle>
          <a:p>
            <a:pPr>
              <a:defRPr/>
            </a:pPr>
            <a:fld id="{A23DD9FE-DE98-4D2D-95DB-5277EB81180B}" type="datetimeFigureOut">
              <a:rPr lang="zh-CN" altLang="en-US"/>
              <a:t>2021/4/19</a:t>
            </a:fld>
            <a:endParaRPr lang="zh-CN" altLang="en-US"/>
          </a:p>
        </p:txBody>
      </p:sp>
      <p:sp>
        <p:nvSpPr>
          <p:cNvPr id="7" name="页脚占位符 18"/>
          <p:cNvSpPr>
            <a:spLocks noGrp="1"/>
          </p:cNvSpPr>
          <p:nvPr>
            <p:ph type="ftr" sz="quarter" idx="11"/>
          </p:nvPr>
        </p:nvSpPr>
        <p:spPr/>
        <p:txBody>
          <a:bodyPr/>
          <a:lstStyle>
            <a:lvl1pPr>
              <a:defRPr/>
            </a:lvl1pPr>
          </a:lstStyle>
          <a:p>
            <a:pPr>
              <a:defRPr/>
            </a:pPr>
            <a:endParaRPr lang="zh-CN" altLang="en-US"/>
          </a:p>
        </p:txBody>
      </p:sp>
      <p:sp>
        <p:nvSpPr>
          <p:cNvPr id="8" name="灯片编号占位符 26"/>
          <p:cNvSpPr>
            <a:spLocks noGrp="1"/>
          </p:cNvSpPr>
          <p:nvPr>
            <p:ph type="sldNum" sz="quarter" idx="12"/>
          </p:nvPr>
        </p:nvSpPr>
        <p:spPr/>
        <p:txBody>
          <a:bodyPr/>
          <a:lstStyle>
            <a:lvl1pPr>
              <a:defRPr/>
            </a:lvl1pPr>
          </a:lstStyle>
          <a:p>
            <a:fld id="{D04C3A7B-9422-4235-B9A8-BDEA98F9FC41}" type="slidenum">
              <a:rPr lang="zh-CN" altLang="en-US"/>
              <a:t>‹#›</a:t>
            </a:fld>
            <a:endParaRPr lang="en-US" altLang="zh-C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142188D1-497B-425C-AA1B-A3552F08C5EA}" type="datetimeFigureOut">
              <a:rPr lang="zh-CN" altLang="en-US"/>
              <a:t>2021/4/19</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05B99A3C-7D16-490B-9DF1-FD621CD47424}" type="slidenum">
              <a:rPr lang="zh-CN" altLang="en-US"/>
              <a:t>‹#›</a:t>
            </a:fld>
            <a:endParaRPr lang="en-US"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7B04AA7C-57ED-4D8D-BE8B-DD257A5E02A7}" type="datetimeFigureOut">
              <a:rPr lang="zh-CN" altLang="en-US"/>
              <a:t>2021/4/19</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062D14AC-E229-4A43-A7EF-9A13107FB807}" type="slidenum">
              <a:rPr lang="zh-CN" altLang="en-US"/>
              <a:t>‹#›</a:t>
            </a:fld>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6408BC31-DB9C-4A92-BA54-31B27601B064}" type="datetimeFigureOut">
              <a:rPr lang="zh-CN" altLang="en-US"/>
              <a:t>2021/4/19</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C62239C8-E137-4F34-B5AD-42D73ACC0368}" type="slidenum">
              <a:rPr lang="zh-CN" altLang="en-US"/>
              <a:t>‹#›</a:t>
            </a:fld>
            <a:endParaRPr lang="en-US"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2" name="标题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3" name="文本占位符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a:defRPr/>
            </a:pPr>
            <a:fld id="{078DCF2F-A634-492D-B8C8-A2CC5B7CA51A}" type="datetimeFigureOut">
              <a:rPr lang="zh-CN" altLang="en-US"/>
              <a:t>2021/4/19</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fld id="{701434F9-9A48-4E69-9C2D-FA1AB564AD1A}" type="slidenum">
              <a:rPr lang="zh-CN" altLang="en-US"/>
              <a:t>‹#›</a:t>
            </a:fld>
            <a:endParaRPr lang="en-US" altLang="zh-C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403CC555-5FFF-43AA-B84B-7CC3AEA4D1D4}" type="datetimeFigureOut">
              <a:rPr lang="zh-CN" altLang="en-US"/>
              <a:t>2021/4/19</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fld id="{6FEA6454-8184-4C01-9CC8-2785EC4A48B7}" type="slidenum">
              <a:rPr lang="zh-CN" altLang="en-US"/>
              <a:t>‹#›</a:t>
            </a:fld>
            <a:endParaRPr lang="en-US" altLang="zh-C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lstStyle>
          <a:p>
            <a:pPr>
              <a:defRPr/>
            </a:pPr>
            <a:fld id="{35535842-AE5E-4EBA-9DB2-65C618BACE21}" type="datetimeFigureOut">
              <a:rPr lang="zh-CN" altLang="en-US"/>
              <a:t>2021/4/19</a:t>
            </a:fld>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75B709AE-480C-44F2-81D0-B23443E9B820}" type="slidenum">
              <a:rPr lang="zh-CN" altLang="en-US"/>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7470648" cy="1143000"/>
          </a:xfrm>
        </p:spPr>
        <p:txBody>
          <a:bodyPr/>
          <a:lstStyle>
            <a:lvl1pPr algn="l">
              <a:defRPr sz="4600"/>
            </a:lvl1pPr>
          </a:lstStyle>
          <a:p>
            <a:r>
              <a:rPr lang="zh-CN" altLang="en-US"/>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fld id="{6A6C0EA6-1D6D-423B-AC4D-81AC0AA3E9DF}" type="datetimeFigureOut">
              <a:rPr lang="zh-CN" altLang="en-US"/>
              <a:t>2021/4/19</a:t>
            </a:fld>
            <a:endParaRPr lang="zh-CN" altLang="en-US"/>
          </a:p>
        </p:txBody>
      </p:sp>
      <p:sp>
        <p:nvSpPr>
          <p:cNvPr id="4" name="页脚占位符 21"/>
          <p:cNvSpPr>
            <a:spLocks noGrp="1"/>
          </p:cNvSpPr>
          <p:nvPr>
            <p:ph type="ftr" sz="quarter" idx="11"/>
          </p:nvPr>
        </p:nvSpPr>
        <p:spPr/>
        <p:txBody>
          <a:bodyPr/>
          <a:lstStyle>
            <a:lvl1pPr>
              <a:defRPr/>
            </a:lvl1pPr>
          </a:lstStyle>
          <a:p>
            <a:pPr>
              <a:defRPr/>
            </a:pPr>
            <a:endParaRPr lang="zh-CN" altLang="en-US"/>
          </a:p>
        </p:txBody>
      </p:sp>
      <p:sp>
        <p:nvSpPr>
          <p:cNvPr id="5" name="灯片编号占位符 17"/>
          <p:cNvSpPr>
            <a:spLocks noGrp="1"/>
          </p:cNvSpPr>
          <p:nvPr>
            <p:ph type="sldNum" sz="quarter" idx="12"/>
          </p:nvPr>
        </p:nvSpPr>
        <p:spPr/>
        <p:txBody>
          <a:bodyPr/>
          <a:lstStyle>
            <a:lvl1pPr>
              <a:defRPr/>
            </a:lvl1pPr>
          </a:lstStyle>
          <a:p>
            <a:fld id="{850A36CE-70CA-4EDF-9996-60FB3920AA15}" type="slidenum">
              <a:rPr lang="zh-CN" altLang="en-US"/>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3C6A81F1-0C07-4CF0-8080-98E4A7CE00E7}" type="datetimeFigureOut">
              <a:rPr lang="zh-CN" altLang="en-US"/>
              <a:t>2021/4/19</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fld id="{956E6C56-D113-4C78-AC2F-891F8359DFB0}" type="slidenum">
              <a:rPr lang="zh-CN" altLang="en-US"/>
              <a:t>‹#›</a:t>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zh-CN" altLang="en-US"/>
              <a:t>单击此处编辑母版标题样式</a:t>
            </a:r>
            <a:endParaRPr lang="en-US"/>
          </a:p>
        </p:txBody>
      </p:sp>
      <p:sp>
        <p:nvSpPr>
          <p:cNvPr id="3" name="文本占位符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4" name="内容占位符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C5492062-2848-4624-8FCD-E3F965181427}" type="datetimeFigureOut">
              <a:rPr lang="zh-CN" altLang="en-US"/>
              <a:t>2021/4/19</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a:xfrm>
            <a:off x="8156575" y="6421438"/>
            <a:ext cx="762000" cy="365125"/>
          </a:xfrm>
        </p:spPr>
        <p:txBody>
          <a:bodyPr/>
          <a:lstStyle>
            <a:lvl1pPr>
              <a:defRPr/>
            </a:lvl1pPr>
          </a:lstStyle>
          <a:p>
            <a:fld id="{1B922F4D-910A-4478-AA7B-F24EA18487A5}" type="slidenum">
              <a:rPr lang="zh-CN" altLang="en-US"/>
              <a:t>‹#›</a:t>
            </a:fld>
            <a:endParaRPr lang="en-US"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04064F60-9E10-4781-B526-A12F0A40BC3A}" type="datetimeFigureOut">
              <a:rPr lang="zh-CN" altLang="en-US"/>
              <a:t>2021/4/19</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646D62FF-525F-4B92-8A98-968C4D0405A3}" type="slidenum">
              <a:rPr lang="zh-CN" altLang="en-US"/>
              <a:t>‹#›</a:t>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任意多边形 11"/>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16" name="任意多边形 15"/>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1028" name="标题占位符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lstStyle/>
          <a:p>
            <a:pPr lvl="0"/>
            <a:r>
              <a:rPr lang="zh-CN" altLang="en-US"/>
              <a:t>单击此处编辑母版标题样式</a:t>
            </a:r>
            <a:endParaRPr lang="en-US" altLang="zh-CN"/>
          </a:p>
        </p:txBody>
      </p:sp>
      <p:sp>
        <p:nvSpPr>
          <p:cNvPr id="1029" name="文本占位符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fld id="{A79D06D5-EF18-49CF-B083-A9439007C5AB}" type="datetimeFigureOut">
              <a:rPr lang="zh-CN" altLang="en-US"/>
              <a:t>2021/4/19</a:t>
            </a:fld>
            <a:endParaRPr lang="zh-CN" altLang="en-US"/>
          </a:p>
        </p:txBody>
      </p:sp>
      <p:sp>
        <p:nvSpPr>
          <p:cNvPr id="22" name="页脚占位符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8153400" y="6421438"/>
            <a:ext cx="762000" cy="365125"/>
          </a:xfrm>
          <a:prstGeom prst="rect">
            <a:avLst/>
          </a:prstGeom>
        </p:spPr>
        <p:txBody>
          <a:bodyPr vert="horz" wrap="square" lIns="0" tIns="0" rIns="0" bIns="0" numCol="1" anchor="b" anchorCtr="0" compatLnSpc="1"/>
          <a:lstStyle>
            <a:lvl1pPr algn="r">
              <a:defRPr sz="1000">
                <a:solidFill>
                  <a:srgbClr val="9B9A98"/>
                </a:solidFill>
                <a:ea typeface="黑体" panose="02010609060101010101" pitchFamily="49" charset="-122"/>
              </a:defRPr>
            </a:lvl1pPr>
          </a:lstStyle>
          <a:p>
            <a:fld id="{FC1F54B6-FD21-41F2-8A0A-94A7E1914C08}" type="slidenum">
              <a:rPr lang="zh-CN" altLang="en-US"/>
              <a:t>‹#›</a:t>
            </a:fld>
            <a:endParaRPr lang="en-US" altLang="zh-C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5pPr>
      <a:lvl6pPr marL="4572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6pPr>
      <a:lvl7pPr marL="9144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7pPr>
      <a:lvl8pPr marL="13716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8pPr>
      <a:lvl9pPr marL="18288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9pPr>
    </p:titleStyle>
    <p:bodyStyle>
      <a:lvl1pPr marL="419100" indent="-382905"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630"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mn-ea"/>
          <a:cs typeface="+mn-cs"/>
        </a:defRPr>
      </a:lvl2pPr>
      <a:lvl3pPr marL="1005205" indent="-255905"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mn-ea"/>
          <a:cs typeface="+mn-cs"/>
        </a:defRPr>
      </a:lvl3pPr>
      <a:lvl4pPr marL="1279525" indent="-236855" algn="l" rtl="0" eaLnBrk="0" fontAlgn="base" hangingPunct="0">
        <a:spcBef>
          <a:spcPct val="20000"/>
        </a:spcBef>
        <a:spcAft>
          <a:spcPct val="0"/>
        </a:spcAft>
        <a:buClr>
          <a:srgbClr val="8D89A4"/>
        </a:buClr>
        <a:buSzPct val="90000"/>
        <a:buFont typeface="Wingdings 2" panose="05020102010507070707" pitchFamily="18" charset="2"/>
        <a:buChar char=""/>
        <a:defRPr sz="2000" kern="1200">
          <a:solidFill>
            <a:schemeClr val="tx1"/>
          </a:solidFill>
          <a:latin typeface="+mn-lt"/>
          <a:ea typeface="+mn-ea"/>
          <a:cs typeface="+mn-cs"/>
        </a:defRPr>
      </a:lvl4pPr>
      <a:lvl5pPr marL="1489075" indent="-182880" algn="l" rtl="0" eaLnBrk="0" fontAlgn="base" hangingPunct="0">
        <a:spcBef>
          <a:spcPct val="20000"/>
        </a:spcBef>
        <a:spcAft>
          <a:spcPct val="0"/>
        </a:spcAft>
        <a:buClr>
          <a:srgbClr val="748560"/>
        </a:buClr>
        <a:buSzPct val="100000"/>
        <a:buFont typeface="Arial" panose="020B0604020202020204" pitchFamily="34" charset="0"/>
        <a:buChar char="-"/>
        <a:defRPr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panose="020B0604020202020204"/>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panose="020B0604020202020204"/>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 name="矩形 15">
            <a:extLst>
              <a:ext uri="{FF2B5EF4-FFF2-40B4-BE49-F238E27FC236}">
                <a16:creationId xmlns:a16="http://schemas.microsoft.com/office/drawing/2014/main" id="{3798901C-9B06-4833-A624-B63A34D95AD5}"/>
              </a:ext>
            </a:extLst>
          </p:cNvPr>
          <p:cNvSpPr>
            <a:spLocks noChangeArrowheads="1"/>
          </p:cNvSpPr>
          <p:nvPr/>
        </p:nvSpPr>
        <p:spPr bwMode="auto">
          <a:xfrm rot="10800000">
            <a:off x="785813" y="2786063"/>
            <a:ext cx="5286375" cy="357187"/>
          </a:xfrm>
          <a:prstGeom prst="rect">
            <a:avLst/>
          </a:prstGeom>
          <a:gradFill rotWithShape="1">
            <a:gsLst>
              <a:gs pos="0">
                <a:srgbClr val="A9CBD8">
                  <a:alpha val="0"/>
                </a:srgbClr>
              </a:gs>
              <a:gs pos="50000">
                <a:srgbClr val="CADEE6">
                  <a:alpha val="0"/>
                </a:srgbClr>
              </a:gs>
              <a:gs pos="100000">
                <a:srgbClr val="E5EEF2">
                  <a:alpha val="0"/>
                </a:srgbClr>
              </a:gs>
            </a:gsLst>
            <a:lin ang="0"/>
          </a:gradFill>
          <a:ln>
            <a:noFill/>
          </a:ln>
          <a:effectLst>
            <a:outerShdw dist="50800" dir="54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a typeface="黑体" panose="02010609060101010101" pitchFamily="49" charset="-122"/>
            </a:endParaRPr>
          </a:p>
        </p:txBody>
      </p:sp>
      <p:sp>
        <p:nvSpPr>
          <p:cNvPr id="9" name="Text Box 5">
            <a:extLst>
              <a:ext uri="{FF2B5EF4-FFF2-40B4-BE49-F238E27FC236}">
                <a16:creationId xmlns:a16="http://schemas.microsoft.com/office/drawing/2014/main" id="{64600519-AD30-47C8-B4C9-25BA8C694E94}"/>
              </a:ext>
            </a:extLst>
          </p:cNvPr>
          <p:cNvSpPr txBox="1">
            <a:spLocks noChangeArrowheads="1"/>
          </p:cNvSpPr>
          <p:nvPr/>
        </p:nvSpPr>
        <p:spPr bwMode="auto">
          <a:xfrm>
            <a:off x="1403350" y="1557338"/>
            <a:ext cx="66357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 typeface="Arial" panose="020B0604020202020204" pitchFamily="34" charset="0"/>
              <a:buNone/>
            </a:pPr>
            <a:r>
              <a:rPr lang="en-US" altLang="zh-CN" sz="6600" dirty="0">
                <a:solidFill>
                  <a:srgbClr val="A3D0EF"/>
                </a:solidFill>
              </a:rPr>
              <a:t>The principles of </a:t>
            </a:r>
          </a:p>
          <a:p>
            <a:pPr algn="ctr" eaLnBrk="1" hangingPunct="1">
              <a:spcBef>
                <a:spcPct val="0"/>
              </a:spcBef>
              <a:buClrTx/>
              <a:buSzTx/>
              <a:buFont typeface="Arial" panose="020B0604020202020204" pitchFamily="34" charset="0"/>
              <a:buNone/>
            </a:pPr>
            <a:r>
              <a:rPr lang="en-US" altLang="zh-CN" sz="6600" dirty="0">
                <a:solidFill>
                  <a:srgbClr val="A3D0EF"/>
                </a:solidFill>
              </a:rPr>
              <a:t>animation</a:t>
            </a:r>
            <a:endParaRPr lang="zh-CN" altLang="en-US" sz="6600" dirty="0">
              <a:solidFill>
                <a:srgbClr val="A3D0EF"/>
              </a:solidFill>
            </a:endParaRPr>
          </a:p>
        </p:txBody>
      </p:sp>
      <p:sp>
        <p:nvSpPr>
          <p:cNvPr id="10" name="TextBox 5">
            <a:extLst>
              <a:ext uri="{FF2B5EF4-FFF2-40B4-BE49-F238E27FC236}">
                <a16:creationId xmlns:a16="http://schemas.microsoft.com/office/drawing/2014/main" id="{240A607D-54D8-4047-9D0A-8E576CC067E8}"/>
              </a:ext>
            </a:extLst>
          </p:cNvPr>
          <p:cNvSpPr txBox="1">
            <a:spLocks noChangeArrowheads="1"/>
          </p:cNvSpPr>
          <p:nvPr/>
        </p:nvSpPr>
        <p:spPr bwMode="auto">
          <a:xfrm>
            <a:off x="2195513" y="4581525"/>
            <a:ext cx="6215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 typeface="Arial" panose="020B0604020202020204" pitchFamily="34" charset="0"/>
              <a:buNone/>
            </a:pPr>
            <a:r>
              <a:rPr lang="en-US" altLang="zh-CN" sz="2400">
                <a:ea typeface="宋体" panose="02010600030101010101" pitchFamily="2" charset="-122"/>
              </a:rPr>
              <a:t>Tutor :  Liyan Chen</a:t>
            </a:r>
          </a:p>
          <a:p>
            <a:pPr eaLnBrk="1" hangingPunct="1">
              <a:spcBef>
                <a:spcPct val="0"/>
              </a:spcBef>
              <a:buClrTx/>
              <a:buSzTx/>
              <a:buFont typeface="Arial" panose="020B0604020202020204" pitchFamily="34" charset="0"/>
              <a:buNone/>
            </a:pPr>
            <a:r>
              <a:rPr lang="en-US" altLang="zh-CN" sz="2400">
                <a:ea typeface="宋体" panose="02010600030101010101" pitchFamily="2" charset="-122"/>
              </a:rPr>
              <a:t>Email:  chenliyan@xmu.edu.cn</a:t>
            </a:r>
          </a:p>
          <a:p>
            <a:pPr eaLnBrk="1" hangingPunct="1">
              <a:spcBef>
                <a:spcPct val="0"/>
              </a:spcBef>
              <a:buClrTx/>
              <a:buSzTx/>
              <a:buFont typeface="Arial" panose="020B0604020202020204" pitchFamily="34" charset="0"/>
              <a:buNone/>
            </a:pPr>
            <a:endParaRPr lang="en-US" altLang="zh-CN" sz="240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动画原理课程档案\资料\动画素材\角色原画\角色设计清单.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2476500"/>
            <a:ext cx="90058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E:\动画原理课程档案\资料\动画素材\角色原画\角色设计清单（子崖下山）.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0"/>
            <a:ext cx="92551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E:\动画原理课程档案\资料\动画素材\角色原画\角色设计（子崖下山）.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357188"/>
            <a:ext cx="6503987" cy="621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458" name="Rectangle 16"/>
          <p:cNvSpPr>
            <a:spLocks noChangeArrowheads="1"/>
          </p:cNvSpPr>
          <p:nvPr/>
        </p:nvSpPr>
        <p:spPr bwMode="auto">
          <a:xfrm>
            <a:off x="0" y="-3159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1143000" y="2295525"/>
            <a:ext cx="5786438" cy="521970"/>
          </a:xfrm>
          <a:prstGeom prst="rect">
            <a:avLst/>
          </a:prstGeom>
          <a:noFill/>
        </p:spPr>
        <p:txBody>
          <a:bodyPr>
            <a:spAutoFit/>
          </a:bodyPr>
          <a:lstStyle/>
          <a:p>
            <a:pPr fontAlgn="auto">
              <a:spcBef>
                <a:spcPts val="0"/>
              </a:spcBef>
              <a:spcAft>
                <a:spcPts val="0"/>
              </a:spcAft>
              <a:defRPr/>
            </a:pPr>
            <a:r>
              <a:rPr lang="en-US" altLang="zh-CN" sz="2800" b="1" dirty="0">
                <a:solidFill>
                  <a:schemeClr val="accent2">
                    <a:lumMod val="40000"/>
                    <a:lumOff val="60000"/>
                  </a:schemeClr>
                </a:solidFill>
                <a:latin typeface="楷体_GB2312" pitchFamily="49" charset="-122"/>
                <a:ea typeface="楷体_GB2312" pitchFamily="49" charset="-122"/>
              </a:rPr>
              <a:t>1.</a:t>
            </a:r>
            <a:r>
              <a:rPr lang="zh-CN" altLang="en-US" sz="2800" b="1" dirty="0">
                <a:solidFill>
                  <a:schemeClr val="accent2">
                    <a:lumMod val="40000"/>
                    <a:lumOff val="60000"/>
                  </a:schemeClr>
                </a:solidFill>
                <a:latin typeface="楷体_GB2312" pitchFamily="49" charset="-122"/>
                <a:ea typeface="楷体_GB2312" pitchFamily="49" charset="-122"/>
              </a:rPr>
              <a:t>2 Gather material</a:t>
            </a:r>
          </a:p>
        </p:txBody>
      </p:sp>
      <p:sp>
        <p:nvSpPr>
          <p:cNvPr id="19460" name="TextBox 9"/>
          <p:cNvSpPr txBox="1">
            <a:spLocks noChangeArrowheads="1"/>
          </p:cNvSpPr>
          <p:nvPr/>
        </p:nvSpPr>
        <p:spPr bwMode="auto">
          <a:xfrm>
            <a:off x="1643063" y="3009900"/>
            <a:ext cx="70008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400" dirty="0">
                <a:latin typeface="楷体_GB2312"/>
              </a:rPr>
              <a:t>In the beginning of the animation character design process, first of all, to collect some of the modeling-related material and some background information.</a:t>
            </a:r>
          </a:p>
          <a:p>
            <a:pPr eaLnBrk="1" hangingPunct="1">
              <a:lnSpc>
                <a:spcPct val="150000"/>
              </a:lnSpc>
              <a:defRPr>
                <a:solidFill>
                  <a:srgbClr val="000000"/>
                </a:solidFill>
              </a:defRPr>
            </a:pPr>
            <a:endParaRPr lang="zh-CN" altLang="en-US" sz="2400" dirty="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E:\动画原理课程档案\资料\动画素材\角色原画\《狮子王》中的疣猪.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57188"/>
            <a:ext cx="4143375"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2"/>
          <p:cNvSpPr txBox="1">
            <a:spLocks noChangeArrowheads="1"/>
          </p:cNvSpPr>
          <p:nvPr/>
        </p:nvSpPr>
        <p:spPr bwMode="auto">
          <a:xfrm>
            <a:off x="3143250" y="6286500"/>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roles in the Lion King</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动画原理课程档案\资料\动画素材\角色原画\犹猪.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22250"/>
            <a:ext cx="5776912" cy="59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2"/>
          <p:cNvSpPr txBox="1">
            <a:spLocks noChangeArrowheads="1"/>
          </p:cNvSpPr>
          <p:nvPr/>
        </p:nvSpPr>
        <p:spPr bwMode="auto">
          <a:xfrm>
            <a:off x="3143250" y="6286500"/>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roles in the Lion King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E:\动画原理课程档案\资料\动画素材\角色原画\蟹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811213"/>
            <a:ext cx="5845175"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2"/>
          <p:cNvSpPr txBox="1">
            <a:spLocks noChangeArrowheads="1"/>
          </p:cNvSpPr>
          <p:nvPr/>
        </p:nvSpPr>
        <p:spPr bwMode="auto">
          <a:xfrm>
            <a:off x="2143125" y="5929313"/>
            <a:ext cx="4714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Role Analysis of three-dimensional animation short film the story of the Beach</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E:\动画原理课程档案\资料\动画素材\角色原画\蟹.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7188"/>
            <a:ext cx="6834188"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2"/>
          <p:cNvSpPr txBox="1">
            <a:spLocks noChangeArrowheads="1"/>
          </p:cNvSpPr>
          <p:nvPr/>
        </p:nvSpPr>
        <p:spPr bwMode="auto">
          <a:xfrm>
            <a:off x="2143125" y="5929313"/>
            <a:ext cx="4714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Role Analysis of three-dimensional animation short film the story of the Beach</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E:\动画原理课程档案\资料\动画素材\角色原画\蟹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1850"/>
            <a:ext cx="5905500"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p:cNvSpPr txBox="1">
            <a:spLocks noChangeArrowheads="1"/>
          </p:cNvSpPr>
          <p:nvPr/>
        </p:nvSpPr>
        <p:spPr bwMode="auto">
          <a:xfrm>
            <a:off x="2143125" y="5929313"/>
            <a:ext cx="4714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Role Analysis of three-dimensional animation short film the story of the Beach</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动画原理课程档案\资料\动画素材\角色原画\九色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992188"/>
            <a:ext cx="4357688"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3143250" y="5929313"/>
            <a:ext cx="3714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 of nine-color deer</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a:extLst>
              <a:ext uri="{FF2B5EF4-FFF2-40B4-BE49-F238E27FC236}">
                <a16:creationId xmlns:a16="http://schemas.microsoft.com/office/drawing/2014/main" id="{90AD11D8-0C3D-4745-BC71-AA7FF54648AE}"/>
              </a:ext>
            </a:extLst>
          </p:cNvPr>
          <p:cNvSpPr txBox="1">
            <a:spLocks noChangeArrowheads="1"/>
          </p:cNvSpPr>
          <p:nvPr/>
        </p:nvSpPr>
        <p:spPr bwMode="auto">
          <a:xfrm>
            <a:off x="1403350" y="2708275"/>
            <a:ext cx="7885113"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Tx/>
              <a:buSzTx/>
              <a:buFont typeface="Arial" panose="020B0604020202020204" pitchFamily="34" charset="0"/>
              <a:buNone/>
            </a:pPr>
            <a:r>
              <a:rPr lang="zh-CN" altLang="en-US" sz="4400" dirty="0">
                <a:solidFill>
                  <a:srgbClr val="FFCC00"/>
                </a:solidFill>
                <a:latin typeface="黑体" panose="02010609060101010101" pitchFamily="49" charset="-122"/>
              </a:rPr>
              <a:t>Chapter </a:t>
            </a:r>
            <a:r>
              <a:rPr lang="en-US" altLang="zh-CN" sz="4400" dirty="0">
                <a:solidFill>
                  <a:srgbClr val="FFCC00"/>
                </a:solidFill>
                <a:latin typeface="黑体" panose="02010609060101010101" pitchFamily="49" charset="-122"/>
              </a:rPr>
              <a:t>6</a:t>
            </a:r>
            <a:r>
              <a:rPr lang="zh-CN" altLang="en-US" sz="4400" dirty="0">
                <a:solidFill>
                  <a:srgbClr val="FFCC00"/>
                </a:solidFill>
                <a:latin typeface="黑体" panose="02010609060101010101" pitchFamily="49" charset="-122"/>
              </a:rPr>
              <a:t> </a:t>
            </a:r>
            <a:endParaRPr lang="en-US" altLang="zh-CN" sz="4400" dirty="0">
              <a:solidFill>
                <a:srgbClr val="FFCC00"/>
              </a:solidFill>
              <a:latin typeface="黑体" panose="02010609060101010101" pitchFamily="49" charset="-122"/>
            </a:endParaRPr>
          </a:p>
          <a:p>
            <a:pPr eaLnBrk="1" hangingPunct="1">
              <a:spcBef>
                <a:spcPct val="50000"/>
              </a:spcBef>
              <a:buClrTx/>
              <a:buSzTx/>
              <a:buFont typeface="Arial" panose="020B0604020202020204" pitchFamily="34" charset="0"/>
              <a:buNone/>
            </a:pPr>
            <a:r>
              <a:rPr lang="en-US" altLang="zh-CN" sz="4400" dirty="0">
                <a:latin typeface="黑体" panose="02010609060101010101" pitchFamily="49" charset="-122"/>
              </a:rPr>
              <a:t>Character design</a:t>
            </a:r>
            <a:endParaRPr lang="zh-CN" altLang="en-US" sz="4400" dirty="0">
              <a:latin typeface="黑体" panose="02010609060101010101" pitchFamily="49"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E:\动画原理课程档案\资料\动画素材\角色原画\九色鹿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214438"/>
            <a:ext cx="56515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2"/>
          <p:cNvSpPr txBox="1">
            <a:spLocks noChangeArrowheads="1"/>
          </p:cNvSpPr>
          <p:nvPr/>
        </p:nvSpPr>
        <p:spPr bwMode="auto">
          <a:xfrm>
            <a:off x="3143250" y="5929313"/>
            <a:ext cx="3714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 of nine-color deer</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动画原理课程档案\资料\动画素材\角色原画\九色鹿（壁画）.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928688"/>
            <a:ext cx="760888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2"/>
          <p:cNvSpPr txBox="1">
            <a:spLocks noChangeArrowheads="1"/>
          </p:cNvSpPr>
          <p:nvPr/>
        </p:nvSpPr>
        <p:spPr bwMode="auto">
          <a:xfrm>
            <a:off x="3143250" y="5929313"/>
            <a:ext cx="3714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 of nine-color deer</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8674" name="Rectangle 16"/>
          <p:cNvSpPr>
            <a:spLocks noChangeArrowheads="1"/>
          </p:cNvSpPr>
          <p:nvPr/>
        </p:nvSpPr>
        <p:spPr bwMode="auto">
          <a:xfrm>
            <a:off x="0" y="-603250"/>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857250" y="1008063"/>
            <a:ext cx="5786438" cy="521970"/>
          </a:xfrm>
          <a:prstGeom prst="rect">
            <a:avLst/>
          </a:prstGeom>
          <a:noFill/>
        </p:spPr>
        <p:txBody>
          <a:bodyPr>
            <a:spAutoFit/>
          </a:bodyPr>
          <a:lstStyle/>
          <a:p>
            <a:pPr fontAlgn="auto">
              <a:spcBef>
                <a:spcPts val="0"/>
              </a:spcBef>
              <a:spcAft>
                <a:spcPts val="0"/>
              </a:spcAft>
              <a:defRPr/>
            </a:pPr>
            <a:r>
              <a:rPr lang="en-US" altLang="zh-CN" sz="2800" b="1" dirty="0">
                <a:solidFill>
                  <a:schemeClr val="accent2">
                    <a:lumMod val="40000"/>
                    <a:lumOff val="60000"/>
                  </a:schemeClr>
                </a:solidFill>
                <a:latin typeface="楷体_GB2312" pitchFamily="49" charset="-122"/>
                <a:ea typeface="楷体_GB2312" pitchFamily="49" charset="-122"/>
              </a:rPr>
              <a:t>1.</a:t>
            </a:r>
            <a:r>
              <a:rPr lang="zh-CN" altLang="en-US" sz="2800" b="1" dirty="0">
                <a:solidFill>
                  <a:schemeClr val="accent2">
                    <a:lumMod val="40000"/>
                    <a:lumOff val="60000"/>
                  </a:schemeClr>
                </a:solidFill>
                <a:latin typeface="楷体_GB2312" pitchFamily="49" charset="-122"/>
                <a:ea typeface="楷体_GB2312" pitchFamily="49" charset="-122"/>
              </a:rPr>
              <a:t>3 </a:t>
            </a:r>
            <a:r>
              <a:rPr lang="en-US" altLang="zh-CN" sz="2800" b="1" dirty="0">
                <a:solidFill>
                  <a:schemeClr val="accent2">
                    <a:lumMod val="40000"/>
                    <a:lumOff val="60000"/>
                  </a:schemeClr>
                </a:solidFill>
                <a:latin typeface="楷体_GB2312" pitchFamily="49" charset="-122"/>
                <a:ea typeface="楷体_GB2312" pitchFamily="49" charset="-122"/>
              </a:rPr>
              <a:t>Character setting</a:t>
            </a:r>
            <a:endParaRPr lang="zh-CN" altLang="en-US" sz="2800" b="1" dirty="0">
              <a:solidFill>
                <a:schemeClr val="accent2">
                  <a:lumMod val="40000"/>
                  <a:lumOff val="60000"/>
                </a:schemeClr>
              </a:solidFill>
              <a:latin typeface="楷体_GB2312" pitchFamily="49" charset="-122"/>
              <a:ea typeface="楷体_GB2312" pitchFamily="49" charset="-122"/>
            </a:endParaRPr>
          </a:p>
        </p:txBody>
      </p:sp>
      <p:sp>
        <p:nvSpPr>
          <p:cNvPr id="28676" name="TextBox 9"/>
          <p:cNvSpPr txBox="1">
            <a:spLocks noChangeArrowheads="1"/>
          </p:cNvSpPr>
          <p:nvPr/>
        </p:nvSpPr>
        <p:spPr bwMode="auto">
          <a:xfrm>
            <a:off x="611561" y="2151063"/>
            <a:ext cx="7960940"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sz="2400" dirty="0">
                <a:latin typeface="楷体_GB2312"/>
              </a:rPr>
              <a:t>In order to move the reader,</a:t>
            </a:r>
            <a:r>
              <a:rPr lang="zh-CN" altLang="en-US" sz="2400" dirty="0">
                <a:latin typeface="楷体_GB2312"/>
              </a:rPr>
              <a:t> </a:t>
            </a:r>
            <a:r>
              <a:rPr lang="en-US" altLang="zh-CN" sz="2400" dirty="0"/>
              <a:t>personalities on their roles </a:t>
            </a:r>
            <a:r>
              <a:rPr sz="2400" dirty="0">
                <a:latin typeface="楷体_GB2312"/>
              </a:rPr>
              <a:t>should be prominent as far as possible. In particular, the modelling design of the main character must have distinct </a:t>
            </a:r>
            <a:r>
              <a:rPr lang="en-US" altLang="zh-CN" sz="2400" dirty="0"/>
              <a:t>personalities</a:t>
            </a:r>
            <a:r>
              <a:rPr lang="en-US" altLang="zh-CN" sz="2400" dirty="0">
                <a:latin typeface="楷体_GB2312"/>
              </a:rPr>
              <a:t>.</a:t>
            </a:r>
            <a:r>
              <a:rPr sz="2400" dirty="0">
                <a:latin typeface="楷体_GB2312"/>
              </a:rPr>
              <a:t>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E:\动画原理课程档案\资料\动画素材\角色原画\大闹天宫.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642938"/>
            <a:ext cx="6786563" cy="52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E:\动画原理课程档案\资料\动画素材\角色原画\白雪公主人物设定.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382588"/>
            <a:ext cx="5557838"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2"/>
          <p:cNvSpPr txBox="1">
            <a:spLocks noChangeArrowheads="1"/>
          </p:cNvSpPr>
          <p:nvPr/>
        </p:nvSpPr>
        <p:spPr bwMode="auto">
          <a:xfrm>
            <a:off x="3143250" y="6130925"/>
            <a:ext cx="3714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An analysis of the roles in Snow White</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descr="mhtml:file://D:\工作\教案\动画原理课程档案\flash：《大话李白》创作全过程%20-%20Flash.mht!http://www.d500.com.cn/files/beyondpic/oldjcwimg/2005-11/15/0511151300289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56" y="484845"/>
            <a:ext cx="7342288" cy="588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4" descr="mhtml:file://D:\工作\教案\动画原理课程档案\flash：《大话李白》创作全过程%20-%20Flash.mht!http://www.d500.com.cn/files/beyondpic/oldjcwimg/2005-11/15/05111513002981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387350"/>
            <a:ext cx="7286625"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2"/>
          <p:cNvSpPr txBox="1">
            <a:spLocks noChangeArrowheads="1"/>
          </p:cNvSpPr>
          <p:nvPr/>
        </p:nvSpPr>
        <p:spPr bwMode="auto">
          <a:xfrm>
            <a:off x="3071813" y="6143625"/>
            <a:ext cx="3714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b="1">
                <a:latin typeface="Times New Roman" panose="02020603050405020304"/>
              </a:rPr>
              <a:t>The original character painting of Li Bai in the story of a liar</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1"/>
          <p:cNvSpPr txBox="1"/>
          <p:nvPr/>
        </p:nvSpPr>
        <p:spPr>
          <a:xfrm>
            <a:off x="452656" y="782249"/>
            <a:ext cx="3276451" cy="1956841"/>
          </a:xfrm>
          <a:prstGeom prst="rect">
            <a:avLst/>
          </a:prstGeom>
        </p:spPr>
        <p:txBody>
          <a:bodyPr vert="horz" lIns="91440" tIns="45720" rIns="91440" bIns="45720" rtlCol="0" anchor="b">
            <a:normAutofit/>
          </a:bodyPr>
          <a:lstStyle/>
          <a:p>
            <a:pPr fontAlgn="auto">
              <a:lnSpc>
                <a:spcPct val="90000"/>
              </a:lnSpc>
              <a:spcAft>
                <a:spcPts val="600"/>
              </a:spcAft>
              <a:defRPr/>
            </a:pPr>
            <a:r>
              <a:rPr lang="en-US" altLang="zh-CN" sz="3200" b="1" dirty="0">
                <a:solidFill>
                  <a:schemeClr val="accent2">
                    <a:lumMod val="60000"/>
                    <a:lumOff val="40000"/>
                  </a:schemeClr>
                </a:solidFill>
                <a:latin typeface="+mj-lt"/>
                <a:ea typeface="+mj-ea"/>
                <a:cs typeface="+mj-cs"/>
              </a:rPr>
              <a:t>2. </a:t>
            </a:r>
            <a:r>
              <a:rPr lang="en-US" sz="3200" b="1" dirty="0">
                <a:solidFill>
                  <a:schemeClr val="accent2">
                    <a:lumMod val="60000"/>
                    <a:lumOff val="40000"/>
                  </a:schemeClr>
                </a:solidFill>
                <a:latin typeface="+mj-lt"/>
                <a:ea typeface="+mj-ea"/>
                <a:cs typeface="+mj-cs"/>
              </a:rPr>
              <a:t>the classification of the character image</a:t>
            </a:r>
          </a:p>
          <a:p>
            <a:pPr fontAlgn="auto">
              <a:lnSpc>
                <a:spcPct val="90000"/>
              </a:lnSpc>
              <a:spcAft>
                <a:spcPts val="600"/>
              </a:spcAft>
              <a:defRPr>
                <a:solidFill>
                  <a:srgbClr val="000000"/>
                </a:solidFill>
              </a:defRPr>
            </a:pPr>
            <a:endParaRPr lang="en-US" altLang="zh-CN" sz="2900" b="1" spc="300" dirty="0">
              <a:ln w="6350">
                <a:solidFill>
                  <a:srgbClr val="F0A22E">
                    <a:shade val="43000"/>
                  </a:srgbClr>
                </a:solidFill>
              </a:ln>
              <a:effectLst>
                <a:outerShdw blurRad="26000" dist="26000" dir="14500000" algn="tl" rotWithShape="0">
                  <a:srgbClr val="000000">
                    <a:alpha val="40000"/>
                  </a:srgbClr>
                </a:outerShdw>
              </a:effectLst>
              <a:latin typeface="+mj-lt"/>
              <a:ea typeface="+mj-ea"/>
              <a:cs typeface="+mj-cs"/>
            </a:endParaRPr>
          </a:p>
        </p:txBody>
      </p:sp>
      <p:sp>
        <p:nvSpPr>
          <p:cNvPr id="7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0" name="TextBox 9"/>
          <p:cNvSpPr txBox="1">
            <a:spLocks noChangeArrowheads="1"/>
          </p:cNvSpPr>
          <p:nvPr/>
        </p:nvSpPr>
        <p:spPr bwMode="auto">
          <a:xfrm>
            <a:off x="480060" y="2872899"/>
            <a:ext cx="3182691" cy="33206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28600" eaLnBrk="1" hangingPunct="1">
              <a:lnSpc>
                <a:spcPct val="90000"/>
              </a:lnSpc>
              <a:spcAft>
                <a:spcPts val="600"/>
              </a:spcAft>
              <a:buFont typeface="Arial" panose="020B0604020202020204" pitchFamily="34" charset="0"/>
              <a:buChar char="•"/>
            </a:pPr>
            <a:r>
              <a:rPr lang="en-US" altLang="zh-CN" sz="2800" b="1" dirty="0">
                <a:latin typeface="+mn-lt"/>
                <a:ea typeface="+mn-ea"/>
              </a:rPr>
              <a:t>2</a:t>
            </a:r>
            <a:r>
              <a:rPr lang="en-US" sz="2800" b="1" dirty="0">
                <a:latin typeface="+mn-lt"/>
                <a:ea typeface="+mn-ea"/>
              </a:rPr>
              <a:t>.1 realistic classes</a:t>
            </a:r>
            <a:endParaRPr lang="en-US" altLang="zh-CN" sz="2800" b="1" dirty="0">
              <a:latin typeface="+mn-lt"/>
              <a:ea typeface="+mn-ea"/>
            </a:endParaRPr>
          </a:p>
          <a:p>
            <a:pPr indent="-228600" eaLnBrk="1" hangingPunct="1">
              <a:lnSpc>
                <a:spcPct val="90000"/>
              </a:lnSpc>
              <a:spcAft>
                <a:spcPts val="600"/>
              </a:spcAft>
              <a:buFont typeface="Arial" panose="020B0604020202020204" pitchFamily="34" charset="0"/>
              <a:buChar char="•"/>
              <a:defRPr>
                <a:solidFill>
                  <a:srgbClr val="000000"/>
                </a:solidFill>
              </a:defRPr>
            </a:pPr>
            <a:endParaRPr lang="en-US" altLang="zh-CN" sz="1900" dirty="0">
              <a:latin typeface="+mn-lt"/>
              <a:ea typeface="+mn-ea"/>
            </a:endParaRPr>
          </a:p>
        </p:txBody>
      </p:sp>
      <p:pic>
        <p:nvPicPr>
          <p:cNvPr id="6" name="Picture 2" descr="E:\动画原理课程档案\资料\动画素材\角色原画\灌蓝高手.jpg">
            <a:extLst>
              <a:ext uri="{FF2B5EF4-FFF2-40B4-BE49-F238E27FC236}">
                <a16:creationId xmlns:a16="http://schemas.microsoft.com/office/drawing/2014/main" id="{D7B4E208-BDD3-4A71-ABC8-476A3ACAB8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动画原理课程档案\资料\动画素材\角色原画\城市猎人.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266700"/>
            <a:ext cx="47625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291" name="TextBox 9"/>
          <p:cNvSpPr txBox="1">
            <a:spLocks noChangeArrowheads="1"/>
          </p:cNvSpPr>
          <p:nvPr/>
        </p:nvSpPr>
        <p:spPr bwMode="auto">
          <a:xfrm>
            <a:off x="4672703" y="3794336"/>
            <a:ext cx="3931694" cy="19222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ts val="600"/>
              </a:spcAft>
            </a:pPr>
            <a:r>
              <a:rPr lang="en-US" altLang="zh-CN" sz="4200" b="1" kern="1200">
                <a:solidFill>
                  <a:schemeClr val="tx1"/>
                </a:solidFill>
                <a:latin typeface="+mj-lt"/>
                <a:ea typeface="+mj-ea"/>
                <a:cs typeface="+mj-cs"/>
              </a:rPr>
              <a:t>2</a:t>
            </a:r>
            <a:r>
              <a:rPr lang="en-US" sz="4200" b="1" kern="1200">
                <a:solidFill>
                  <a:schemeClr val="tx1"/>
                </a:solidFill>
                <a:latin typeface="+mj-lt"/>
                <a:ea typeface="+mj-ea"/>
                <a:cs typeface="+mj-cs"/>
              </a:rPr>
              <a:t>.2 exaggerated morphing classes</a:t>
            </a:r>
            <a:endParaRPr lang="en-US" altLang="zh-CN" sz="4200" b="1" kern="1200">
              <a:solidFill>
                <a:schemeClr val="tx1"/>
              </a:solidFill>
              <a:latin typeface="+mj-lt"/>
              <a:ea typeface="+mj-ea"/>
              <a:cs typeface="+mj-cs"/>
            </a:endParaRPr>
          </a:p>
          <a:p>
            <a:pPr eaLnBrk="1" hangingPunct="1">
              <a:lnSpc>
                <a:spcPct val="90000"/>
              </a:lnSpc>
              <a:spcAft>
                <a:spcPts val="600"/>
              </a:spcAft>
              <a:defRPr>
                <a:solidFill>
                  <a:srgbClr val="000000"/>
                </a:solidFill>
              </a:defRPr>
            </a:pPr>
            <a:endParaRPr lang="en-US" altLang="zh-CN" sz="4200" kern="1200">
              <a:solidFill>
                <a:schemeClr val="tx1"/>
              </a:solidFill>
              <a:latin typeface="+mj-lt"/>
              <a:ea typeface="+mj-ea"/>
              <a:cs typeface="+mj-cs"/>
            </a:endParaRPr>
          </a:p>
        </p:txBody>
      </p:sp>
      <p:sp>
        <p:nvSpPr>
          <p:cNvPr id="72" name="Freeform: Shape 71">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3466"/>
            <a:ext cx="4161778"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E:\动画原理课程档案\资料\动画素材\角色原画\P200707231225243157322492.jpg">
            <a:extLst>
              <a:ext uri="{FF2B5EF4-FFF2-40B4-BE49-F238E27FC236}">
                <a16:creationId xmlns:a16="http://schemas.microsoft.com/office/drawing/2014/main" id="{11204C25-904B-4377-900E-7F86F61079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 y="647373"/>
            <a:ext cx="4038828" cy="6210629"/>
          </a:xfrm>
          <a:custGeom>
            <a:avLst/>
            <a:gdLst/>
            <a:ahLst/>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Shape 73">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5322" y="1"/>
            <a:ext cx="336042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E:\动画原理课程档案\资料\动画素材\角色原画\小矮人.jpg">
            <a:extLst>
              <a:ext uri="{FF2B5EF4-FFF2-40B4-BE49-F238E27FC236}">
                <a16:creationId xmlns:a16="http://schemas.microsoft.com/office/drawing/2014/main" id="{1D698FC3-9B53-4187-AC4C-30598A9F9B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 b="-4"/>
          <a:stretch/>
        </p:blipFill>
        <p:spPr bwMode="auto">
          <a:xfrm>
            <a:off x="4048766" y="1"/>
            <a:ext cx="3113532"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707" y="0"/>
            <a:ext cx="7328585"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图片 1">
            <a:extLst>
              <a:ext uri="{FF2B5EF4-FFF2-40B4-BE49-F238E27FC236}">
                <a16:creationId xmlns:a16="http://schemas.microsoft.com/office/drawing/2014/main" id="{979C1D0B-DE29-47A9-817A-4C3E3D9295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a:stretch/>
        </p:blipFill>
        <p:spPr bwMode="auto">
          <a:xfrm>
            <a:off x="1095447" y="10"/>
            <a:ext cx="6953105"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C9950F-3623-4D17-9878-518B713A4596}"/>
              </a:ext>
            </a:extLst>
          </p:cNvPr>
          <p:cNvSpPr/>
          <p:nvPr/>
        </p:nvSpPr>
        <p:spPr>
          <a:xfrm>
            <a:off x="5598460" y="1783959"/>
            <a:ext cx="3065480" cy="2889114"/>
          </a:xfrm>
          <a:prstGeom prst="rect">
            <a:avLst/>
          </a:prstGeom>
        </p:spPr>
        <p:txBody>
          <a:bodyPr vert="horz" lIns="91440" tIns="45720" rIns="91440" bIns="45720" rtlCol="0" anchor="b">
            <a:normAutofit/>
          </a:bodyPr>
          <a:lstStyle/>
          <a:p>
            <a:pPr>
              <a:lnSpc>
                <a:spcPct val="90000"/>
              </a:lnSpc>
              <a:spcAft>
                <a:spcPts val="600"/>
              </a:spcAft>
            </a:pPr>
            <a:r>
              <a:rPr lang="en-US" altLang="zh-CN" sz="4700" b="1">
                <a:latin typeface="+mj-lt"/>
                <a:ea typeface="+mj-ea"/>
                <a:cs typeface="+mj-cs"/>
              </a:rPr>
              <a:t>1.3 symbolic classes</a:t>
            </a:r>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2" descr="E:\动画原理课程档案\资料\动画素材\角色原画\1.jpg">
            <a:extLst>
              <a:ext uri="{FF2B5EF4-FFF2-40B4-BE49-F238E27FC236}">
                <a16:creationId xmlns:a16="http://schemas.microsoft.com/office/drawing/2014/main" id="{0858A2BD-5B63-4D8C-ACE2-1E132C10885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E:\动画原理课程档案\资料\动画素材\角色原画\untitl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857250"/>
            <a:ext cx="7153275"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D0499A-62B6-4FE6-8EA7-8BA733A1806E}"/>
              </a:ext>
            </a:extLst>
          </p:cNvPr>
          <p:cNvPicPr>
            <a:picLocks noChangeAspect="1"/>
          </p:cNvPicPr>
          <p:nvPr/>
        </p:nvPicPr>
        <p:blipFill>
          <a:blip r:embed="rId3"/>
          <a:stretch>
            <a:fillRect/>
          </a:stretch>
        </p:blipFill>
        <p:spPr>
          <a:xfrm>
            <a:off x="482600" y="1251394"/>
            <a:ext cx="8178799" cy="435521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71472" y="1340768"/>
            <a:ext cx="8001056" cy="642942"/>
          </a:xfrm>
          <a:prstGeom prst="rect">
            <a:avLst/>
          </a:prstGeom>
        </p:spPr>
        <p:txBody>
          <a:bodyPr anchor="ctr"/>
          <a:lstStyle/>
          <a:p>
            <a:pPr fontAlgn="auto">
              <a:spcAft>
                <a:spcPts val="0"/>
              </a:spcAft>
              <a:defRPr/>
            </a:pPr>
            <a:r>
              <a:rPr lang="en-US" altLang="zh-CN" sz="3200" b="1" dirty="0">
                <a:solidFill>
                  <a:schemeClr val="accent2">
                    <a:lumMod val="60000"/>
                    <a:lumOff val="40000"/>
                  </a:schemeClr>
                </a:solidFill>
                <a:latin typeface="黑体" panose="02010609060101010101" pitchFamily="49" charset="-122"/>
              </a:rPr>
              <a:t>3.</a:t>
            </a:r>
            <a:r>
              <a:rPr lang="zh-CN" altLang="en-US" sz="3200" b="1" dirty="0">
                <a:solidFill>
                  <a:schemeClr val="accent2">
                    <a:lumMod val="60000"/>
                    <a:lumOff val="40000"/>
                  </a:schemeClr>
                </a:solidFill>
                <a:latin typeface="黑体" panose="02010609060101010101" pitchFamily="49" charset="-122"/>
              </a:rPr>
              <a:t> </a:t>
            </a:r>
            <a:r>
              <a:rPr lang="en-US" sz="3200" b="1" dirty="0">
                <a:solidFill>
                  <a:schemeClr val="accent2">
                    <a:lumMod val="60000"/>
                    <a:lumOff val="40000"/>
                  </a:schemeClr>
                </a:solidFill>
                <a:latin typeface="黑体" panose="02010609060101010101" pitchFamily="49" charset="-122"/>
              </a:rPr>
              <a:t>T</a:t>
            </a:r>
            <a:r>
              <a:rPr sz="3200" b="1" dirty="0">
                <a:solidFill>
                  <a:schemeClr val="accent2">
                    <a:lumMod val="60000"/>
                    <a:lumOff val="40000"/>
                  </a:schemeClr>
                </a:solidFill>
                <a:latin typeface="黑体" panose="02010609060101010101" pitchFamily="49" charset="-122"/>
              </a:rPr>
              <a:t>he animation image design modeling method</a:t>
            </a:r>
          </a:p>
          <a:p>
            <a:pPr fontAlgn="auto">
              <a:spcAft>
                <a:spcPts val="0"/>
              </a:spcAft>
              <a:defRPr>
                <a:solidFill>
                  <a:srgbClr val="000000"/>
                </a:solidFill>
              </a:defRPr>
            </a:pPr>
            <a:endParaRPr lang="zh-CN" altLang="en-US" sz="3200" b="1" spc="300" dirty="0">
              <a:ln w="6350">
                <a:solidFill>
                  <a:srgbClr val="F0A22E">
                    <a:shade val="43000"/>
                  </a:srgbClr>
                </a:solidFill>
              </a:ln>
              <a:solidFill>
                <a:srgbClr val="F0A22E">
                  <a:tint val="83000"/>
                  <a:satMod val="150000"/>
                </a:srgbClr>
              </a:solidFill>
              <a:effectLst>
                <a:outerShdw blurRad="26000" dist="26000" dir="14500000" algn="tl" rotWithShape="0">
                  <a:srgbClr val="000000">
                    <a:alpha val="40000"/>
                  </a:srgbClr>
                </a:outerShdw>
              </a:effectLst>
              <a:latin typeface="黑体" panose="02010609060101010101" pitchFamily="49" charset="-122"/>
              <a:ea typeface="黑体" panose="02010609060101010101" pitchFamily="49" charset="-122"/>
              <a:cs typeface="+mj-cs"/>
            </a:endParaRPr>
          </a:p>
        </p:txBody>
      </p:sp>
      <p:sp>
        <p:nvSpPr>
          <p:cNvPr id="19459"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19460" name="TextBox 9"/>
          <p:cNvSpPr txBox="1">
            <a:spLocks noChangeArrowheads="1"/>
          </p:cNvSpPr>
          <p:nvPr/>
        </p:nvSpPr>
        <p:spPr bwMode="auto">
          <a:xfrm>
            <a:off x="1475656" y="1984876"/>
            <a:ext cx="6357937" cy="376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endParaRPr dirty="0"/>
          </a:p>
          <a:p>
            <a:pPr algn="just" eaLnBrk="1" hangingPunct="1">
              <a:lnSpc>
                <a:spcPct val="150000"/>
              </a:lnSpc>
            </a:pPr>
            <a:r>
              <a:rPr sz="2400" dirty="0">
                <a:latin typeface="楷体_GB2312"/>
              </a:rPr>
              <a:t>In the clear animation image of the design positioning, we will enter the specific modeling rendering. How to use their own mental image of the concept of performance, which is often a novice more headache. </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0483" name="TextBox 9"/>
          <p:cNvSpPr txBox="1">
            <a:spLocks noChangeArrowheads="1"/>
          </p:cNvSpPr>
          <p:nvPr/>
        </p:nvSpPr>
        <p:spPr bwMode="auto">
          <a:xfrm>
            <a:off x="642938" y="928688"/>
            <a:ext cx="7500937" cy="16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solidFill>
                  <a:srgbClr val="FFFF99"/>
                </a:solidFill>
                <a:latin typeface="黑体" panose="02010609060101010101" pitchFamily="49" charset="-122"/>
              </a:rPr>
              <a:t>3</a:t>
            </a:r>
            <a:r>
              <a:rPr sz="2800" b="1" dirty="0">
                <a:solidFill>
                  <a:srgbClr val="FFFF99"/>
                </a:solidFill>
                <a:latin typeface="黑体" panose="02010609060101010101" pitchFamily="49" charset="-122"/>
              </a:rPr>
              <a:t>.1 combination of geometries</a:t>
            </a:r>
          </a:p>
          <a:p>
            <a:pPr eaLnBrk="1" hangingPunct="1">
              <a:lnSpc>
                <a:spcPct val="150000"/>
              </a:lnSpc>
            </a:pPr>
            <a:endParaRPr lang="en-US" altLang="zh-CN" sz="2200" b="1" dirty="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1800" b="1" dirty="0">
              <a:latin typeface="楷体_GB2312" pitchFamily="49" charset="-122"/>
              <a:ea typeface="楷体_GB2312" pitchFamily="49" charset="-122"/>
            </a:endParaRPr>
          </a:p>
        </p:txBody>
      </p:sp>
      <p:pic>
        <p:nvPicPr>
          <p:cNvPr id="4" name="Picture 2" descr="E:\动画原理课程档案\资料\动画素材\角色原画\1df1.jpg">
            <a:extLst>
              <a:ext uri="{FF2B5EF4-FFF2-40B4-BE49-F238E27FC236}">
                <a16:creationId xmlns:a16="http://schemas.microsoft.com/office/drawing/2014/main" id="{F438BFDE-F6A0-4B99-880E-754496F83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60612"/>
            <a:ext cx="38100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E:\动画原理课程档案\资料\动画素材\角色原画\1df.jpg">
            <a:extLst>
              <a:ext uri="{FF2B5EF4-FFF2-40B4-BE49-F238E27FC236}">
                <a16:creationId xmlns:a16="http://schemas.microsoft.com/office/drawing/2014/main" id="{DFE1DFF9-7B42-4758-80E0-476681ABF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062" y="2360612"/>
            <a:ext cx="38100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E:\动画原理课程档案\资料\动画素材\角色原画\untitled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357313"/>
            <a:ext cx="3500437"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E:\动画原理课程档案\资料\动画素材\角色原画\untitl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1285875"/>
            <a:ext cx="354647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descr="E:\动画原理课程档案\资料\动画素材\角色原画\城市猎人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571500"/>
            <a:ext cx="28400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4" descr="E:\动画原理课程档案\资料\动画素材\角色原画\城市猎人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608013"/>
            <a:ext cx="28575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6"/>
          <p:cNvSpPr>
            <a:spLocks noChangeArrowheads="1"/>
          </p:cNvSpPr>
          <p:nvPr/>
        </p:nvSpPr>
        <p:spPr bwMode="auto">
          <a:xfrm>
            <a:off x="0" y="-603250"/>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579" name="TextBox 9"/>
          <p:cNvSpPr txBox="1">
            <a:spLocks noChangeArrowheads="1"/>
          </p:cNvSpPr>
          <p:nvPr/>
        </p:nvSpPr>
        <p:spPr bwMode="auto">
          <a:xfrm>
            <a:off x="714375" y="758825"/>
            <a:ext cx="8001000" cy="169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solidFill>
                  <a:srgbClr val="FFFF99"/>
                </a:solidFill>
                <a:latin typeface="黑体" panose="02010609060101010101" pitchFamily="49" charset="-122"/>
              </a:rPr>
              <a:t>3</a:t>
            </a:r>
            <a:r>
              <a:rPr sz="2800" b="1" dirty="0">
                <a:solidFill>
                  <a:srgbClr val="FFFF99"/>
                </a:solidFill>
                <a:latin typeface="黑体" panose="02010609060101010101" pitchFamily="49" charset="-122"/>
              </a:rPr>
              <a:t>.2 exaggeration</a:t>
            </a:r>
            <a:endParaRPr lang="en-US" altLang="zh-CN" sz="2800" b="1" dirty="0">
              <a:solidFill>
                <a:srgbClr val="FFFF99"/>
              </a:solidFill>
              <a:latin typeface="黑体" panose="02010609060101010101" pitchFamily="49" charset="-122"/>
              <a:ea typeface="黑体" panose="02010609060101010101" pitchFamily="49" charset="-122"/>
            </a:endParaRPr>
          </a:p>
          <a:p>
            <a:pPr eaLnBrk="1" hangingPunct="1">
              <a:lnSpc>
                <a:spcPct val="150000"/>
              </a:lnSpc>
              <a:defRPr>
                <a:solidFill>
                  <a:srgbClr val="000000"/>
                </a:solidFill>
              </a:defRPr>
            </a:pPr>
            <a:endParaRPr lang="zh-CN" altLang="en-US" sz="2400" b="1" dirty="0">
              <a:solidFill>
                <a:srgbClr val="FFFF99"/>
              </a:solidFill>
              <a:latin typeface="黑体" panose="02010609060101010101" pitchFamily="49" charset="-122"/>
              <a:ea typeface="黑体" panose="02010609060101010101" pitchFamily="49" charset="-122"/>
            </a:endParaRPr>
          </a:p>
          <a:p>
            <a:pPr eaLnBrk="1" hangingPunct="1">
              <a:lnSpc>
                <a:spcPct val="150000"/>
              </a:lnSpc>
              <a:defRPr>
                <a:solidFill>
                  <a:srgbClr val="000000"/>
                </a:solidFill>
              </a:defRPr>
            </a:pPr>
            <a:endParaRPr lang="zh-CN" altLang="en-US" sz="2000" b="1" dirty="0">
              <a:latin typeface="楷体_GB2312" pitchFamily="49" charset="-122"/>
              <a:ea typeface="楷体_GB2312" pitchFamily="49" charset="-122"/>
            </a:endParaRPr>
          </a:p>
        </p:txBody>
      </p:sp>
      <p:pic>
        <p:nvPicPr>
          <p:cNvPr id="2" name="图片 1">
            <a:extLst>
              <a:ext uri="{FF2B5EF4-FFF2-40B4-BE49-F238E27FC236}">
                <a16:creationId xmlns:a16="http://schemas.microsoft.com/office/drawing/2014/main" id="{C449ED6A-4407-4D55-9158-591B4C076210}"/>
              </a:ext>
            </a:extLst>
          </p:cNvPr>
          <p:cNvPicPr>
            <a:picLocks noChangeAspect="1"/>
          </p:cNvPicPr>
          <p:nvPr/>
        </p:nvPicPr>
        <p:blipFill>
          <a:blip r:embed="rId3"/>
          <a:stretch>
            <a:fillRect/>
          </a:stretch>
        </p:blipFill>
        <p:spPr>
          <a:xfrm>
            <a:off x="733607" y="1772816"/>
            <a:ext cx="7696018" cy="4581192"/>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动画原理课程档案\资料\动画素材\角色原画\yljj200710244uiITwioueiiou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285875"/>
            <a:ext cx="802005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707" y="0"/>
            <a:ext cx="7328585"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图片 1">
            <a:extLst>
              <a:ext uri="{FF2B5EF4-FFF2-40B4-BE49-F238E27FC236}">
                <a16:creationId xmlns:a16="http://schemas.microsoft.com/office/drawing/2014/main" id="{1E725747-820C-4464-A79D-C0B7AF377BA7}"/>
              </a:ext>
            </a:extLst>
          </p:cNvPr>
          <p:cNvPicPr>
            <a:picLocks noChangeAspect="1"/>
          </p:cNvPicPr>
          <p:nvPr/>
        </p:nvPicPr>
        <p:blipFill rotWithShape="1">
          <a:blip r:embed="rId3"/>
          <a:srcRect t="6402" r="-3" b="1312"/>
          <a:stretch/>
        </p:blipFill>
        <p:spPr>
          <a:xfrm>
            <a:off x="1095447" y="10"/>
            <a:ext cx="6953105"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6322352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标题 1"/>
          <p:cNvSpPr txBox="1"/>
          <p:nvPr/>
        </p:nvSpPr>
        <p:spPr>
          <a:xfrm>
            <a:off x="651165" y="649273"/>
            <a:ext cx="8001056" cy="642941"/>
          </a:xfrm>
          <a:prstGeom prst="rect">
            <a:avLst/>
          </a:prstGeom>
        </p:spPr>
        <p:txBody>
          <a:bodyPr anchor="ctr"/>
          <a:lstStyle/>
          <a:p>
            <a:pPr fontAlgn="auto">
              <a:spcAft>
                <a:spcPts val="0"/>
              </a:spcAft>
              <a:defRPr/>
            </a:pPr>
            <a:r>
              <a:rPr lang="en-US" altLang="zh-CN" sz="3200" b="1" dirty="0">
                <a:solidFill>
                  <a:schemeClr val="accent2">
                    <a:lumMod val="40000"/>
                    <a:lumOff val="60000"/>
                  </a:schemeClr>
                </a:solidFill>
                <a:latin typeface="楷体_GB2312" pitchFamily="49" charset="-122"/>
                <a:ea typeface="楷体_GB2312" pitchFamily="49" charset="-122"/>
              </a:rPr>
              <a:t>1.</a:t>
            </a:r>
            <a:r>
              <a:rPr lang="zh-CN" altLang="en-US" sz="3200" b="1" dirty="0">
                <a:solidFill>
                  <a:schemeClr val="accent2">
                    <a:lumMod val="40000"/>
                    <a:lumOff val="60000"/>
                  </a:schemeClr>
                </a:solidFill>
                <a:latin typeface="楷体_GB2312" pitchFamily="49" charset="-122"/>
                <a:ea typeface="楷体_GB2312" pitchFamily="49" charset="-122"/>
              </a:rPr>
              <a:t>Character</a:t>
            </a:r>
            <a:r>
              <a:rPr sz="3200" b="1" dirty="0">
                <a:solidFill>
                  <a:srgbClr val="F0A22E"/>
                </a:solidFill>
                <a:latin typeface="黑体" panose="02010609060101010101" pitchFamily="49" charset="-122"/>
              </a:rPr>
              <a:t> </a:t>
            </a:r>
            <a:r>
              <a:rPr sz="3200" b="1" dirty="0">
                <a:solidFill>
                  <a:schemeClr val="accent2">
                    <a:lumMod val="40000"/>
                    <a:lumOff val="60000"/>
                  </a:schemeClr>
                </a:solidFill>
                <a:ea typeface="楷体_GB2312" pitchFamily="49" charset="-122"/>
              </a:rPr>
              <a:t>Design Process</a:t>
            </a:r>
          </a:p>
        </p:txBody>
      </p:sp>
      <p:sp>
        <p:nvSpPr>
          <p:cNvPr id="10243" name="Rectangle 16"/>
          <p:cNvSpPr>
            <a:spLocks noChangeArrowheads="1"/>
          </p:cNvSpPr>
          <p:nvPr/>
        </p:nvSpPr>
        <p:spPr bwMode="auto">
          <a:xfrm>
            <a:off x="0" y="-819150"/>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651165" y="1526896"/>
            <a:ext cx="5786438" cy="521970"/>
          </a:xfrm>
          <a:prstGeom prst="rect">
            <a:avLst/>
          </a:prstGeom>
          <a:noFill/>
        </p:spPr>
        <p:txBody>
          <a:bodyPr>
            <a:spAutoFit/>
          </a:bodyPr>
          <a:lstStyle/>
          <a:p>
            <a:pPr algn="l" fontAlgn="auto">
              <a:spcBef>
                <a:spcPts val="0"/>
              </a:spcBef>
              <a:spcAft>
                <a:spcPts val="0"/>
              </a:spcAft>
              <a:buClrTx/>
              <a:buSzTx/>
              <a:buFontTx/>
              <a:defRPr/>
            </a:pPr>
            <a:r>
              <a:rPr lang="zh-CN" altLang="en-US" sz="2800" b="1" dirty="0">
                <a:solidFill>
                  <a:schemeClr val="accent2">
                    <a:lumMod val="40000"/>
                    <a:lumOff val="60000"/>
                  </a:schemeClr>
                </a:solidFill>
                <a:latin typeface="楷体_GB2312" pitchFamily="49" charset="-122"/>
                <a:ea typeface="楷体_GB2312" pitchFamily="49" charset="-122"/>
              </a:rPr>
              <a:t>1.</a:t>
            </a:r>
            <a:r>
              <a:rPr lang="en-US" altLang="zh-CN" sz="2800" b="1" dirty="0">
                <a:solidFill>
                  <a:schemeClr val="accent2">
                    <a:lumMod val="40000"/>
                    <a:lumOff val="60000"/>
                  </a:schemeClr>
                </a:solidFill>
                <a:latin typeface="楷体_GB2312" pitchFamily="49" charset="-122"/>
                <a:ea typeface="楷体_GB2312" pitchFamily="49" charset="-122"/>
              </a:rPr>
              <a:t>1</a:t>
            </a:r>
            <a:r>
              <a:rPr lang="zh-CN" altLang="en-US" sz="2800" b="1" dirty="0">
                <a:solidFill>
                  <a:schemeClr val="accent2">
                    <a:lumMod val="40000"/>
                    <a:lumOff val="60000"/>
                  </a:schemeClr>
                </a:solidFill>
                <a:latin typeface="楷体_GB2312" pitchFamily="49" charset="-122"/>
                <a:ea typeface="楷体_GB2312" pitchFamily="49" charset="-122"/>
              </a:rPr>
              <a:t> Character</a:t>
            </a:r>
            <a:r>
              <a:rPr lang="en-US" altLang="zh-CN" sz="2800" b="1" dirty="0">
                <a:solidFill>
                  <a:schemeClr val="accent2">
                    <a:lumMod val="40000"/>
                    <a:lumOff val="60000"/>
                  </a:schemeClr>
                </a:solidFill>
                <a:latin typeface="楷体_GB2312" pitchFamily="49" charset="-122"/>
                <a:ea typeface="楷体_GB2312" pitchFamily="49" charset="-122"/>
              </a:rPr>
              <a:t>s</a:t>
            </a:r>
            <a:r>
              <a:rPr lang="zh-CN" altLang="en-US" sz="2800" b="1" dirty="0">
                <a:solidFill>
                  <a:schemeClr val="accent2">
                    <a:lumMod val="40000"/>
                    <a:lumOff val="60000"/>
                  </a:schemeClr>
                </a:solidFill>
                <a:latin typeface="楷体_GB2312" pitchFamily="49" charset="-122"/>
                <a:ea typeface="楷体_GB2312" pitchFamily="49" charset="-122"/>
              </a:rPr>
              <a:t> Checklist</a:t>
            </a:r>
          </a:p>
        </p:txBody>
      </p:sp>
      <p:sp>
        <p:nvSpPr>
          <p:cNvPr id="10245" name="TextBox 9"/>
          <p:cNvSpPr txBox="1">
            <a:spLocks noChangeArrowheads="1"/>
          </p:cNvSpPr>
          <p:nvPr/>
        </p:nvSpPr>
        <p:spPr bwMode="auto">
          <a:xfrm>
            <a:off x="500007" y="2343594"/>
            <a:ext cx="815221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sz="2800" dirty="0">
                <a:latin typeface="楷体_GB2312"/>
              </a:rPr>
              <a:t>T</a:t>
            </a:r>
            <a:r>
              <a:rPr sz="2800" dirty="0">
                <a:latin typeface="楷体_GB2312"/>
              </a:rPr>
              <a:t>he content includes: the character of the character, background information (region, nationality, sex, age, body shape, character, occupation, etc.) , the relationship with other characters, positive or negative characters, character action characteristics, special requirements of clothing and props, living habits, where they appear, what tasks to accomplish in an animated scene. </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6"/>
          <p:cNvSpPr>
            <a:spLocks noChangeArrowheads="1"/>
          </p:cNvSpPr>
          <p:nvPr/>
        </p:nvSpPr>
        <p:spPr bwMode="auto">
          <a:xfrm>
            <a:off x="0" y="-45878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6627" name="TextBox 9"/>
          <p:cNvSpPr txBox="1">
            <a:spLocks noChangeArrowheads="1"/>
          </p:cNvSpPr>
          <p:nvPr/>
        </p:nvSpPr>
        <p:spPr bwMode="auto">
          <a:xfrm>
            <a:off x="1043608" y="548680"/>
            <a:ext cx="7358062"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800" b="1" dirty="0">
                <a:solidFill>
                  <a:srgbClr val="FFFF99"/>
                </a:solidFill>
                <a:latin typeface="黑体" panose="02010609060101010101" pitchFamily="49" charset="-122"/>
              </a:rPr>
              <a:t>3.3 anthropomorphic treatment</a:t>
            </a:r>
            <a:endParaRPr lang="en-US" altLang="zh-CN" sz="2800" b="1" dirty="0">
              <a:solidFill>
                <a:srgbClr val="FFFF99"/>
              </a:solidFill>
              <a:latin typeface="黑体" panose="02010609060101010101" pitchFamily="49" charset="-122"/>
              <a:ea typeface="黑体" panose="02010609060101010101" pitchFamily="49" charset="-122"/>
            </a:endParaRPr>
          </a:p>
          <a:p>
            <a:pPr eaLnBrk="1" hangingPunct="1">
              <a:lnSpc>
                <a:spcPct val="150000"/>
              </a:lnSpc>
              <a:defRPr>
                <a:solidFill>
                  <a:srgbClr val="000000"/>
                </a:solidFill>
              </a:defRPr>
            </a:pPr>
            <a:endParaRPr lang="en-US" altLang="zh-CN" sz="2400" b="1" dirty="0">
              <a:solidFill>
                <a:srgbClr val="FFFF99"/>
              </a:solidFill>
              <a:latin typeface="黑体" panose="02010609060101010101" pitchFamily="49" charset="-122"/>
              <a:ea typeface="黑体" panose="02010609060101010101" pitchFamily="49" charset="-122"/>
            </a:endParaRPr>
          </a:p>
        </p:txBody>
      </p:sp>
      <p:pic>
        <p:nvPicPr>
          <p:cNvPr id="4" name="Picture 2" descr="E:\动画原理课程档案\资料\动画素材\角色原画\cxc.jpg">
            <a:extLst>
              <a:ext uri="{FF2B5EF4-FFF2-40B4-BE49-F238E27FC236}">
                <a16:creationId xmlns:a16="http://schemas.microsoft.com/office/drawing/2014/main" id="{B0B66E1F-4AEC-4404-9DA9-C044E0C94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64" y="1500495"/>
            <a:ext cx="3514452" cy="48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E:\动画原理课程档案\资料\动画素材\角色原画\Shrek_the_Third_Wallpaper_17.jpg">
            <a:extLst>
              <a:ext uri="{FF2B5EF4-FFF2-40B4-BE49-F238E27FC236}">
                <a16:creationId xmlns:a16="http://schemas.microsoft.com/office/drawing/2014/main" id="{980B4605-6DAF-4084-A4C8-4A96DF438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36550"/>
            <a:ext cx="4101836" cy="307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1"/>
          <p:cNvSpPr txBox="1"/>
          <p:nvPr/>
        </p:nvSpPr>
        <p:spPr>
          <a:xfrm>
            <a:off x="827584" y="-387424"/>
            <a:ext cx="6768752" cy="1286160"/>
          </a:xfrm>
          <a:prstGeom prst="rect">
            <a:avLst/>
          </a:prstGeom>
        </p:spPr>
        <p:txBody>
          <a:bodyPr vert="horz" lIns="91440" tIns="45720" rIns="91440" bIns="45720" rtlCol="0" anchor="b">
            <a:normAutofit/>
          </a:bodyPr>
          <a:lstStyle/>
          <a:p>
            <a:pPr fontAlgn="auto">
              <a:lnSpc>
                <a:spcPct val="90000"/>
              </a:lnSpc>
              <a:spcAft>
                <a:spcPts val="600"/>
              </a:spcAft>
              <a:defRPr/>
            </a:pPr>
            <a:r>
              <a:rPr lang="en-US" altLang="zh-CN" sz="4100" b="1" dirty="0">
                <a:solidFill>
                  <a:schemeClr val="accent2">
                    <a:lumMod val="60000"/>
                    <a:lumOff val="40000"/>
                  </a:schemeClr>
                </a:solidFill>
                <a:latin typeface="+mj-lt"/>
                <a:ea typeface="+mj-ea"/>
                <a:cs typeface="+mj-cs"/>
              </a:rPr>
              <a:t>4.</a:t>
            </a:r>
            <a:r>
              <a:rPr lang="en-US" sz="4100" b="1" dirty="0">
                <a:solidFill>
                  <a:schemeClr val="accent2">
                    <a:lumMod val="60000"/>
                    <a:lumOff val="40000"/>
                  </a:schemeClr>
                </a:solidFill>
                <a:latin typeface="+mj-lt"/>
                <a:ea typeface="+mj-ea"/>
                <a:cs typeface="+mj-cs"/>
              </a:rPr>
              <a:t>the character image design</a:t>
            </a:r>
          </a:p>
        </p:txBody>
      </p:sp>
      <p:sp>
        <p:nvSpPr>
          <p:cNvPr id="29700" name="TextBox 9"/>
          <p:cNvSpPr txBox="1">
            <a:spLocks noChangeArrowheads="1"/>
          </p:cNvSpPr>
          <p:nvPr/>
        </p:nvSpPr>
        <p:spPr bwMode="auto">
          <a:xfrm>
            <a:off x="971600" y="964640"/>
            <a:ext cx="4939867" cy="37854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28600" eaLnBrk="1" hangingPunct="1">
              <a:lnSpc>
                <a:spcPct val="90000"/>
              </a:lnSpc>
              <a:spcAft>
                <a:spcPts val="600"/>
              </a:spcAft>
              <a:buFont typeface="Arial" panose="020B0604020202020204" pitchFamily="34" charset="0"/>
              <a:buChar char="•"/>
            </a:pPr>
            <a:r>
              <a:rPr lang="en-US" altLang="zh-CN" sz="2800" b="1" dirty="0">
                <a:latin typeface="+mn-lt"/>
                <a:ea typeface="+mn-ea"/>
              </a:rPr>
              <a:t>4</a:t>
            </a:r>
            <a:r>
              <a:rPr lang="en-US" sz="2800" b="1" dirty="0">
                <a:latin typeface="+mn-lt"/>
                <a:ea typeface="+mn-ea"/>
              </a:rPr>
              <a:t>.1 body size</a:t>
            </a:r>
          </a:p>
          <a:p>
            <a:pPr indent="-228600" eaLnBrk="1" hangingPunct="1">
              <a:lnSpc>
                <a:spcPct val="90000"/>
              </a:lnSpc>
              <a:spcAft>
                <a:spcPts val="600"/>
              </a:spcAft>
              <a:buFont typeface="Arial" panose="020B0604020202020204" pitchFamily="34" charset="0"/>
              <a:buChar char="•"/>
              <a:defRPr>
                <a:solidFill>
                  <a:srgbClr val="000000"/>
                </a:solidFill>
              </a:defRPr>
            </a:pPr>
            <a:endParaRPr lang="en-US" altLang="zh-CN" sz="1700" dirty="0">
              <a:latin typeface="+mn-lt"/>
              <a:ea typeface="+mn-ea"/>
            </a:endParaRPr>
          </a:p>
          <a:p>
            <a:pPr indent="-228600" eaLnBrk="1" hangingPunct="1">
              <a:lnSpc>
                <a:spcPct val="90000"/>
              </a:lnSpc>
              <a:spcAft>
                <a:spcPts val="600"/>
              </a:spcAft>
              <a:buFont typeface="Arial" panose="020B0604020202020204" pitchFamily="34" charset="0"/>
              <a:buChar char="•"/>
            </a:pPr>
            <a:endParaRPr lang="en-US" sz="1700" dirty="0">
              <a:latin typeface="+mn-lt"/>
              <a:ea typeface="+mn-ea"/>
            </a:endParaRPr>
          </a:p>
        </p:txBody>
      </p:sp>
      <p:cxnSp>
        <p:nvCxnSpPr>
          <p:cNvPr id="74" name="Straight Connector 7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F7599"/>
            </a:solidFill>
          </a:ln>
        </p:spPr>
        <p:style>
          <a:lnRef idx="1">
            <a:schemeClr val="accent1"/>
          </a:lnRef>
          <a:fillRef idx="0">
            <a:schemeClr val="accent1"/>
          </a:fillRef>
          <a:effectRef idx="0">
            <a:schemeClr val="accent1"/>
          </a:effectRef>
          <a:fontRef idx="minor">
            <a:schemeClr val="tx1"/>
          </a:fontRef>
        </p:style>
      </p:cxnSp>
      <p:sp>
        <p:nvSpPr>
          <p:cNvPr id="29699"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pic>
        <p:nvPicPr>
          <p:cNvPr id="7" name="Picture 4" descr="20079122523931">
            <a:extLst>
              <a:ext uri="{FF2B5EF4-FFF2-40B4-BE49-F238E27FC236}">
                <a16:creationId xmlns:a16="http://schemas.microsoft.com/office/drawing/2014/main" id="{4A19ED4F-EEE4-4AD6-B694-DD6B8C971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3688" y="1484784"/>
            <a:ext cx="5401210" cy="7742161"/>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314325" y="-31591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1747" name="TextBox 9"/>
          <p:cNvSpPr txBox="1">
            <a:spLocks noChangeArrowheads="1"/>
          </p:cNvSpPr>
          <p:nvPr/>
        </p:nvSpPr>
        <p:spPr bwMode="auto">
          <a:xfrm>
            <a:off x="892968" y="692696"/>
            <a:ext cx="7358063" cy="114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solidFill>
                  <a:srgbClr val="FFFF99"/>
                </a:solidFill>
                <a:latin typeface="黑体" panose="02010609060101010101" pitchFamily="49" charset="-122"/>
              </a:rPr>
              <a:t>4</a:t>
            </a:r>
            <a:r>
              <a:rPr sz="2800" b="1" dirty="0">
                <a:solidFill>
                  <a:srgbClr val="FFFF99"/>
                </a:solidFill>
                <a:latin typeface="黑体" panose="02010609060101010101" pitchFamily="49" charset="-122"/>
              </a:rPr>
              <a:t>.</a:t>
            </a:r>
            <a:r>
              <a:rPr lang="en-US" altLang="zh-CN" sz="2800" b="1" dirty="0">
                <a:solidFill>
                  <a:srgbClr val="FFFF99"/>
                </a:solidFill>
                <a:latin typeface="黑体" panose="02010609060101010101" pitchFamily="49" charset="-122"/>
              </a:rPr>
              <a:t>1</a:t>
            </a:r>
            <a:r>
              <a:rPr sz="2800" b="1" dirty="0">
                <a:solidFill>
                  <a:srgbClr val="FFFF99"/>
                </a:solidFill>
                <a:latin typeface="黑体" panose="02010609060101010101" pitchFamily="49" charset="-122"/>
              </a:rPr>
              <a:t> Realistic body proportions</a:t>
            </a:r>
            <a:endParaRPr lang="en-US" altLang="zh-CN" sz="2800" b="1" dirty="0">
              <a:solidFill>
                <a:srgbClr val="FFFF99"/>
              </a:solidFill>
              <a:latin typeface="黑体" panose="02010609060101010101" pitchFamily="49" charset="-122"/>
              <a:ea typeface="黑体" panose="02010609060101010101" pitchFamily="49" charset="-122"/>
            </a:endParaRPr>
          </a:p>
          <a:p>
            <a:pPr eaLnBrk="1" hangingPunct="1">
              <a:lnSpc>
                <a:spcPct val="150000"/>
              </a:lnSpc>
              <a:defRPr>
                <a:solidFill>
                  <a:srgbClr val="000000"/>
                </a:solidFill>
              </a:defRPr>
            </a:pPr>
            <a:endParaRPr lang="zh-CN" altLang="en-US" sz="2000" dirty="0">
              <a:latin typeface="楷体_GB2312" pitchFamily="49" charset="-122"/>
              <a:ea typeface="楷体_GB2312" pitchFamily="49" charset="-122"/>
            </a:endParaRPr>
          </a:p>
        </p:txBody>
      </p:sp>
      <p:pic>
        <p:nvPicPr>
          <p:cNvPr id="3074" name="Picture 2" descr="200681612331576">
            <a:extLst>
              <a:ext uri="{FF2B5EF4-FFF2-40B4-BE49-F238E27FC236}">
                <a16:creationId xmlns:a16="http://schemas.microsoft.com/office/drawing/2014/main" id="{65010611-B535-4AC7-894E-67DB1FBCC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484784"/>
            <a:ext cx="3240360" cy="520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200681612331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500063"/>
            <a:ext cx="4135438"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3795" name="TextBox 9"/>
          <p:cNvSpPr txBox="1">
            <a:spLocks noChangeArrowheads="1"/>
          </p:cNvSpPr>
          <p:nvPr/>
        </p:nvSpPr>
        <p:spPr bwMode="auto">
          <a:xfrm>
            <a:off x="971600" y="332656"/>
            <a:ext cx="7500938" cy="129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50000"/>
              </a:lnSpc>
              <a:buClrTx/>
              <a:buSzTx/>
              <a:buFontTx/>
            </a:pPr>
            <a:r>
              <a:rPr lang="en-US" altLang="zh-CN" sz="3200" dirty="0">
                <a:solidFill>
                  <a:srgbClr val="FFFF99"/>
                </a:solidFill>
                <a:latin typeface="黑体" panose="02010609060101010101" pitchFamily="49" charset="-122"/>
              </a:rPr>
              <a:t>4.</a:t>
            </a:r>
            <a:r>
              <a:rPr sz="3200" dirty="0">
                <a:solidFill>
                  <a:srgbClr val="FFFF99"/>
                </a:solidFill>
                <a:latin typeface="黑体" panose="02010609060101010101" pitchFamily="49" charset="-122"/>
              </a:rPr>
              <a:t>2 Q </a:t>
            </a:r>
            <a:r>
              <a:rPr sz="3200" dirty="0">
                <a:solidFill>
                  <a:srgbClr val="FFFF99"/>
                </a:solidFill>
                <a:latin typeface="黑体" panose="02010609060101010101" pitchFamily="49" charset="-122"/>
                <a:sym typeface="+mn-ea"/>
              </a:rPr>
              <a:t>characters</a:t>
            </a:r>
            <a:endParaRPr sz="3200" dirty="0">
              <a:solidFill>
                <a:srgbClr val="FFFF99"/>
              </a:solidFill>
              <a:latin typeface="黑体" panose="02010609060101010101" pitchFamily="49" charset="-122"/>
            </a:endParaRPr>
          </a:p>
          <a:p>
            <a:pPr algn="l" eaLnBrk="1" hangingPunct="1">
              <a:lnSpc>
                <a:spcPct val="150000"/>
              </a:lnSpc>
              <a:buClrTx/>
              <a:buSzTx/>
              <a:buFontTx/>
            </a:pPr>
            <a:endParaRPr sz="2400" dirty="0">
              <a:solidFill>
                <a:srgbClr val="FFFF99"/>
              </a:solidFill>
              <a:latin typeface="黑体" panose="02010609060101010101" pitchFamily="49" charset="-122"/>
            </a:endParaRPr>
          </a:p>
        </p:txBody>
      </p:sp>
      <p:pic>
        <p:nvPicPr>
          <p:cNvPr id="4" name="Picture 2" descr="200681612331861">
            <a:extLst>
              <a:ext uri="{FF2B5EF4-FFF2-40B4-BE49-F238E27FC236}">
                <a16:creationId xmlns:a16="http://schemas.microsoft.com/office/drawing/2014/main" id="{6C773CDA-301E-4F11-A103-A6CBC0AB1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199362"/>
            <a:ext cx="3786187"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5843" name="TextBox 9"/>
          <p:cNvSpPr txBox="1">
            <a:spLocks noChangeArrowheads="1"/>
          </p:cNvSpPr>
          <p:nvPr/>
        </p:nvSpPr>
        <p:spPr bwMode="auto">
          <a:xfrm>
            <a:off x="821531" y="548680"/>
            <a:ext cx="7500937" cy="169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50000"/>
              </a:lnSpc>
              <a:buClrTx/>
              <a:buSzTx/>
              <a:buFontTx/>
            </a:pPr>
            <a:r>
              <a:rPr lang="en-US" altLang="zh-CN" sz="2800" dirty="0">
                <a:solidFill>
                  <a:srgbClr val="FFFF99"/>
                </a:solidFill>
                <a:latin typeface="黑体" panose="02010609060101010101" pitchFamily="49" charset="-122"/>
              </a:rPr>
              <a:t>4.</a:t>
            </a:r>
            <a:r>
              <a:rPr sz="2800" dirty="0">
                <a:solidFill>
                  <a:srgbClr val="FFFF99"/>
                </a:solidFill>
                <a:latin typeface="黑体" panose="02010609060101010101" pitchFamily="49" charset="-122"/>
              </a:rPr>
              <a:t>3 Half Q </a:t>
            </a:r>
            <a:r>
              <a:rPr sz="2800" dirty="0">
                <a:solidFill>
                  <a:srgbClr val="FFFF99"/>
                </a:solidFill>
                <a:latin typeface="黑体" panose="02010609060101010101" pitchFamily="49" charset="-122"/>
                <a:sym typeface="+mn-ea"/>
              </a:rPr>
              <a:t>characters</a:t>
            </a:r>
          </a:p>
          <a:p>
            <a:pPr algn="l" eaLnBrk="1" hangingPunct="1">
              <a:lnSpc>
                <a:spcPct val="150000"/>
              </a:lnSpc>
              <a:buClrTx/>
              <a:buSzTx/>
              <a:buFontTx/>
            </a:pPr>
            <a:endParaRPr sz="2400" dirty="0">
              <a:solidFill>
                <a:srgbClr val="FFFF99"/>
              </a:solidFill>
              <a:latin typeface="黑体" panose="02010609060101010101" pitchFamily="49" charset="-122"/>
            </a:endParaRPr>
          </a:p>
          <a:p>
            <a:pPr eaLnBrk="1" hangingPunct="1">
              <a:lnSpc>
                <a:spcPct val="150000"/>
              </a:lnSpc>
              <a:defRPr>
                <a:solidFill>
                  <a:srgbClr val="000000"/>
                </a:solidFill>
              </a:defRPr>
            </a:pPr>
            <a:endParaRPr lang="zh-CN" altLang="en-US" sz="2000" dirty="0">
              <a:latin typeface="楷体_GB2312" pitchFamily="49" charset="-122"/>
              <a:ea typeface="楷体_GB2312" pitchFamily="49" charset="-122"/>
            </a:endParaRPr>
          </a:p>
        </p:txBody>
      </p:sp>
      <p:pic>
        <p:nvPicPr>
          <p:cNvPr id="4" name="Picture 2" descr="200681612331544">
            <a:extLst>
              <a:ext uri="{FF2B5EF4-FFF2-40B4-BE49-F238E27FC236}">
                <a16:creationId xmlns:a16="http://schemas.microsoft.com/office/drawing/2014/main" id="{FB27F0DF-2C25-48C1-99CC-432C9AF24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206299"/>
            <a:ext cx="3071242" cy="572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7891" name="TextBox 9"/>
          <p:cNvSpPr txBox="1">
            <a:spLocks noChangeArrowheads="1"/>
          </p:cNvSpPr>
          <p:nvPr/>
        </p:nvSpPr>
        <p:spPr bwMode="auto">
          <a:xfrm>
            <a:off x="571500" y="1000125"/>
            <a:ext cx="7500938" cy="308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3200" dirty="0">
                <a:solidFill>
                  <a:srgbClr val="FFFF99"/>
                </a:solidFill>
                <a:latin typeface="黑体" panose="02010609060101010101" pitchFamily="49" charset="-122"/>
              </a:rPr>
              <a:t>portraits of different ages</a:t>
            </a:r>
            <a:endParaRPr lang="en-US" altLang="zh-CN" sz="3200" dirty="0">
              <a:solidFill>
                <a:srgbClr val="FFFF99"/>
              </a:solidFill>
              <a:latin typeface="黑体" panose="02010609060101010101" pitchFamily="49" charset="-122"/>
              <a:ea typeface="黑体" panose="02010609060101010101" pitchFamily="49" charset="-122"/>
            </a:endParaRPr>
          </a:p>
          <a:p>
            <a:pPr eaLnBrk="1" hangingPunct="1">
              <a:lnSpc>
                <a:spcPct val="150000"/>
              </a:lnSpc>
            </a:pPr>
            <a:r>
              <a:rPr sz="2000" dirty="0">
                <a:latin typeface="楷体_GB2312"/>
              </a:rPr>
              <a:t>In order to accurately introduce all the characters in the story to the readers, we should master the drawing methods of different ages and genders.</a:t>
            </a:r>
          </a:p>
          <a:p>
            <a:pPr eaLnBrk="1" hangingPunct="1">
              <a:lnSpc>
                <a:spcPct val="150000"/>
              </a:lnSpc>
              <a:defRPr>
                <a:solidFill>
                  <a:srgbClr val="000000"/>
                </a:solidFill>
              </a:defRPr>
            </a:pPr>
            <a:endParaRPr lang="zh-CN" altLang="en-US" sz="2000" dirty="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dirty="0">
              <a:latin typeface="楷体_GB2312" pitchFamily="49" charset="-122"/>
              <a:ea typeface="楷体_GB2312" pitchFamily="49" charset="-122"/>
            </a:endParaRPr>
          </a:p>
        </p:txBody>
      </p:sp>
      <p:pic>
        <p:nvPicPr>
          <p:cNvPr id="37892" name="Picture 6" descr="xinsrc_032060208105409025256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571875"/>
            <a:ext cx="822007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8915" name="TextBox 9"/>
          <p:cNvSpPr txBox="1">
            <a:spLocks noChangeArrowheads="1"/>
          </p:cNvSpPr>
          <p:nvPr/>
        </p:nvSpPr>
        <p:spPr bwMode="auto">
          <a:xfrm>
            <a:off x="1071563" y="1000125"/>
            <a:ext cx="742950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r>
              <a:rPr sz="2400">
                <a:latin typeface="Times New Roman" panose="02020603050405020304"/>
              </a:rPr>
              <a:t>Baby: Chubby, rounded, the head appears particularly large, wide forehead, can not see the neck, body length is equal, feet to, short.</a:t>
            </a:r>
          </a:p>
          <a:p>
            <a:pPr eaLnBrk="1" hangingPunct="1">
              <a:lnSpc>
                <a:spcPct val="150000"/>
              </a:lnSpc>
            </a:pPr>
            <a:endParaRPr sz="2200">
              <a:latin typeface="楷体_GB2312"/>
            </a:endParaRPr>
          </a:p>
        </p:txBody>
      </p:sp>
      <p:pic>
        <p:nvPicPr>
          <p:cNvPr id="38916" name="Picture 5" descr="xinsrc_0320602081054511547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2357438"/>
            <a:ext cx="5024437"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9939" name="TextBox 9"/>
          <p:cNvSpPr txBox="1">
            <a:spLocks noChangeArrowheads="1"/>
          </p:cNvSpPr>
          <p:nvPr/>
        </p:nvSpPr>
        <p:spPr bwMode="auto">
          <a:xfrm>
            <a:off x="966470" y="522288"/>
            <a:ext cx="74295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r>
              <a:rPr sz="2400" dirty="0">
                <a:latin typeface="Times New Roman" panose="02020603050405020304"/>
              </a:rPr>
              <a:t>Young Women: the line is more delicate, slightly oblique shoulders, the overall curve.</a:t>
            </a:r>
            <a:endParaRPr lang="en-US" altLang="zh-CN" sz="2400" dirty="0">
              <a:latin typeface="Times New Roman" panose="02020603050405020304"/>
            </a:endParaRPr>
          </a:p>
          <a:p>
            <a:pPr eaLnBrk="1" latinLnBrk="1" hangingPunct="1"/>
            <a:r>
              <a:rPr sz="2400" dirty="0">
                <a:latin typeface="Times New Roman" panose="02020603050405020304"/>
              </a:rPr>
              <a:t> Young men: strong lines, broad shoulders, fan-shaped chest, waist than shoulder narrow, thick neck, feet big.</a:t>
            </a:r>
          </a:p>
        </p:txBody>
      </p:sp>
      <p:pic>
        <p:nvPicPr>
          <p:cNvPr id="39940" name="Picture 2" descr="xinsrc_032060208105489111686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214563"/>
            <a:ext cx="3500437"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0963" name="TextBox 9"/>
          <p:cNvSpPr txBox="1">
            <a:spLocks noChangeArrowheads="1"/>
          </p:cNvSpPr>
          <p:nvPr/>
        </p:nvSpPr>
        <p:spPr bwMode="auto">
          <a:xfrm>
            <a:off x="971600" y="476672"/>
            <a:ext cx="74295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r>
              <a:rPr sz="2400" dirty="0">
                <a:latin typeface="Times New Roman" panose="02020603050405020304"/>
              </a:rPr>
              <a:t>Middle-aged women: than young women slightly fat, slightly smaller eyes, thick ankles. </a:t>
            </a:r>
            <a:endParaRPr lang="en-US" altLang="zh-CN" sz="2400" dirty="0">
              <a:latin typeface="Times New Roman" panose="02020603050405020304"/>
            </a:endParaRPr>
          </a:p>
          <a:p>
            <a:pPr eaLnBrk="1" latinLnBrk="1" hangingPunct="1"/>
            <a:r>
              <a:rPr sz="2400" dirty="0">
                <a:latin typeface="Times New Roman" panose="02020603050405020304"/>
              </a:rPr>
              <a:t>Middle-aged men: slightly fatter than young men, more sparse hair.</a:t>
            </a:r>
          </a:p>
        </p:txBody>
      </p:sp>
      <p:pic>
        <p:nvPicPr>
          <p:cNvPr id="40964" name="Picture 2" descr="xinsrc_04206020810542528897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2097088"/>
            <a:ext cx="33210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动画原理课程档案\资料\动画素材\角色原画\《哪咤传奇》.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285750"/>
            <a:ext cx="4214813"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xinsrc_04206020810546022356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857375"/>
            <a:ext cx="5000625"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9"/>
          <p:cNvSpPr txBox="1">
            <a:spLocks noChangeArrowheads="1"/>
          </p:cNvSpPr>
          <p:nvPr/>
        </p:nvSpPr>
        <p:spPr bwMode="auto">
          <a:xfrm>
            <a:off x="899592" y="116632"/>
            <a:ext cx="74295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r>
              <a:rPr sz="2400" dirty="0">
                <a:latin typeface="Times New Roman" panose="02020603050405020304"/>
              </a:rPr>
              <a:t>Older women: hunched over, shoulders slightly sloping, knees slightly bent. </a:t>
            </a:r>
            <a:endParaRPr lang="en-US" altLang="zh-CN" sz="2400" dirty="0">
              <a:latin typeface="Times New Roman" panose="02020603050405020304"/>
            </a:endParaRPr>
          </a:p>
          <a:p>
            <a:pPr eaLnBrk="1" latinLnBrk="1" hangingPunct="1"/>
            <a:r>
              <a:rPr sz="2400" dirty="0">
                <a:latin typeface="Times New Roman" panose="02020603050405020304"/>
              </a:rPr>
              <a:t>Old Man: bent </a:t>
            </a:r>
            <a:r>
              <a:rPr sz="2400" dirty="0" err="1">
                <a:latin typeface="Times New Roman" panose="02020603050405020304"/>
              </a:rPr>
              <a:t>bent</a:t>
            </a:r>
            <a:r>
              <a:rPr sz="2400" dirty="0">
                <a:latin typeface="Times New Roman" panose="02020603050405020304"/>
              </a:rPr>
              <a:t> </a:t>
            </a:r>
            <a:r>
              <a:rPr sz="2400" dirty="0" err="1">
                <a:latin typeface="Times New Roman" panose="02020603050405020304"/>
              </a:rPr>
              <a:t>bent</a:t>
            </a:r>
            <a:r>
              <a:rPr sz="2400" dirty="0">
                <a:latin typeface="Times New Roman" panose="02020603050405020304"/>
              </a:rPr>
              <a:t> back, feet apart, a bit bent, narrow shoulders, if painted on crutches will be more old.</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6"/>
          <p:cNvSpPr>
            <a:spLocks noChangeArrowheads="1"/>
          </p:cNvSpPr>
          <p:nvPr/>
        </p:nvSpPr>
        <p:spPr bwMode="auto">
          <a:xfrm>
            <a:off x="0" y="-387350"/>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3011" name="TextBox 9"/>
          <p:cNvSpPr txBox="1">
            <a:spLocks noChangeArrowheads="1"/>
          </p:cNvSpPr>
          <p:nvPr/>
        </p:nvSpPr>
        <p:spPr bwMode="auto">
          <a:xfrm>
            <a:off x="827584" y="332656"/>
            <a:ext cx="7286625" cy="299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sz="2400" dirty="0">
                <a:solidFill>
                  <a:srgbClr val="FFFF99"/>
                </a:solidFill>
                <a:latin typeface="黑体" panose="02010609060101010101" pitchFamily="49" charset="-122"/>
              </a:rPr>
              <a:t>How to draw </a:t>
            </a:r>
            <a:r>
              <a:rPr sz="2400" dirty="0">
                <a:solidFill>
                  <a:srgbClr val="FFFF99"/>
                </a:solidFill>
                <a:latin typeface="黑体" panose="02010609060101010101" pitchFamily="49" charset="-122"/>
              </a:rPr>
              <a:t>different ages </a:t>
            </a:r>
            <a:r>
              <a:rPr lang="en-US" altLang="zh-CN" sz="2400" dirty="0">
                <a:solidFill>
                  <a:srgbClr val="FFFF99"/>
                </a:solidFill>
                <a:latin typeface="黑体" panose="02010609060101010101" pitchFamily="49" charset="-122"/>
              </a:rPr>
              <a:t>People’s </a:t>
            </a:r>
            <a:r>
              <a:rPr sz="2400" dirty="0">
                <a:solidFill>
                  <a:srgbClr val="FFFF99"/>
                </a:solidFill>
                <a:latin typeface="黑体" panose="02010609060101010101" pitchFamily="49" charset="-122"/>
              </a:rPr>
              <a:t>facial features:</a:t>
            </a:r>
          </a:p>
          <a:p>
            <a:pPr eaLnBrk="1" hangingPunct="1">
              <a:lnSpc>
                <a:spcPct val="150000"/>
              </a:lnSpc>
            </a:pPr>
            <a:r>
              <a:rPr sz="2000" dirty="0">
                <a:latin typeface="楷体_GB2312"/>
              </a:rPr>
              <a:t>Infants: the facial features of infants are concentrated in the lower half of the face 1/2 part.</a:t>
            </a:r>
          </a:p>
          <a:p>
            <a:pPr eaLnBrk="1" hangingPunct="1">
              <a:lnSpc>
                <a:spcPct val="150000"/>
              </a:lnSpc>
              <a:defRPr>
                <a:solidFill>
                  <a:srgbClr val="000000"/>
                </a:solidFill>
              </a:defRPr>
            </a:pPr>
            <a:endParaRPr lang="zh-CN" altLang="en-US" sz="2000" b="1" dirty="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dirty="0">
              <a:latin typeface="楷体_GB2312" pitchFamily="49" charset="-122"/>
              <a:ea typeface="楷体_GB2312" pitchFamily="49" charset="-122"/>
            </a:endParaRPr>
          </a:p>
        </p:txBody>
      </p:sp>
      <p:pic>
        <p:nvPicPr>
          <p:cNvPr id="43012" name="Picture 6" descr="xinsrc_04206020810549631204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652713"/>
            <a:ext cx="31877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4035" name="TextBox 9"/>
          <p:cNvSpPr txBox="1">
            <a:spLocks noChangeArrowheads="1"/>
          </p:cNvSpPr>
          <p:nvPr/>
        </p:nvSpPr>
        <p:spPr bwMode="auto">
          <a:xfrm>
            <a:off x="857250" y="642938"/>
            <a:ext cx="7286625"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a:latin typeface="楷体_GB2312"/>
              </a:rPr>
              <a:t>Child: Big Eyes, small mouth and nose. The eyes are below 1/2 of the face, the curve of the chin is round, and the eyes are far from the eyebrows.</a:t>
            </a:r>
          </a:p>
          <a:p>
            <a:pPr eaLnBrk="1" hangingPunct="1">
              <a:lnSpc>
                <a:spcPct val="150000"/>
              </a:lnSpc>
              <a:defRPr>
                <a:solidFill>
                  <a:srgbClr val="000000"/>
                </a:solidFill>
              </a:defRPr>
            </a:pPr>
            <a:endParaRPr lang="zh-CN" altLang="en-US" sz="22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b="1">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a:latin typeface="楷体_GB2312" pitchFamily="49" charset="-122"/>
              <a:ea typeface="楷体_GB2312" pitchFamily="49" charset="-122"/>
            </a:endParaRPr>
          </a:p>
        </p:txBody>
      </p:sp>
      <p:pic>
        <p:nvPicPr>
          <p:cNvPr id="44036" name="Picture 2" descr="xinsrc_05206020810542838022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500313"/>
            <a:ext cx="31623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5059" name="TextBox 9"/>
          <p:cNvSpPr txBox="1">
            <a:spLocks noChangeArrowheads="1"/>
          </p:cNvSpPr>
          <p:nvPr/>
        </p:nvSpPr>
        <p:spPr bwMode="auto">
          <a:xfrm>
            <a:off x="857250" y="642938"/>
            <a:ext cx="72866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a:latin typeface="楷体_GB2312"/>
              </a:rPr>
              <a:t>Female: eyes are roughly 1/2 of the way up to the face. The bigger the eyes, the softer the lines of the lips, the brows, the chin, the more feminine.</a:t>
            </a:r>
          </a:p>
          <a:p>
            <a:pPr eaLnBrk="1" hangingPunct="1">
              <a:lnSpc>
                <a:spcPct val="150000"/>
              </a:lnSpc>
              <a:defRPr>
                <a:solidFill>
                  <a:srgbClr val="000000"/>
                </a:solidFill>
              </a:defRPr>
            </a:pPr>
            <a:endParaRPr lang="zh-CN" altLang="en-US" sz="22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2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b="1">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a:latin typeface="楷体_GB2312" pitchFamily="49" charset="-122"/>
              <a:ea typeface="楷体_GB2312" pitchFamily="49" charset="-122"/>
            </a:endParaRPr>
          </a:p>
        </p:txBody>
      </p:sp>
      <p:pic>
        <p:nvPicPr>
          <p:cNvPr id="45060" name="Picture 2" descr="xinsrc_05206020810545948385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286000"/>
            <a:ext cx="351948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xinsrc_05206020810549241513338">
            <a:extLst>
              <a:ext uri="{FF2B5EF4-FFF2-40B4-BE49-F238E27FC236}">
                <a16:creationId xmlns:a16="http://schemas.microsoft.com/office/drawing/2014/main" id="{ED7C1995-D390-4462-9ADD-5E8546F94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980728"/>
            <a:ext cx="4495229" cy="531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3892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F8AA22-AD45-4964-B7DD-FBC3D40A9EB5}"/>
              </a:ext>
            </a:extLst>
          </p:cNvPr>
          <p:cNvPicPr>
            <a:picLocks noChangeAspect="1"/>
          </p:cNvPicPr>
          <p:nvPr/>
        </p:nvPicPr>
        <p:blipFill>
          <a:blip r:embed="rId2"/>
          <a:stretch>
            <a:fillRect/>
          </a:stretch>
        </p:blipFill>
        <p:spPr>
          <a:xfrm>
            <a:off x="39465" y="0"/>
            <a:ext cx="9065070" cy="6858000"/>
          </a:xfrm>
          <a:prstGeom prst="rect">
            <a:avLst/>
          </a:prstGeom>
        </p:spPr>
      </p:pic>
    </p:spTree>
    <p:extLst>
      <p:ext uri="{BB962C8B-B14F-4D97-AF65-F5344CB8AC3E}">
        <p14:creationId xmlns:p14="http://schemas.microsoft.com/office/powerpoint/2010/main" val="23192312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75CB502-DF55-43AA-9AD4-B2E5B7C42D20}"/>
              </a:ext>
            </a:extLst>
          </p:cNvPr>
          <p:cNvPicPr>
            <a:picLocks noChangeAspect="1"/>
          </p:cNvPicPr>
          <p:nvPr/>
        </p:nvPicPr>
        <p:blipFill>
          <a:blip r:embed="rId2"/>
          <a:stretch>
            <a:fillRect/>
          </a:stretch>
        </p:blipFill>
        <p:spPr>
          <a:xfrm>
            <a:off x="1122246" y="0"/>
            <a:ext cx="6899508" cy="6858000"/>
          </a:xfrm>
          <a:prstGeom prst="rect">
            <a:avLst/>
          </a:prstGeom>
        </p:spPr>
      </p:pic>
    </p:spTree>
    <p:extLst>
      <p:ext uri="{BB962C8B-B14F-4D97-AF65-F5344CB8AC3E}">
        <p14:creationId xmlns:p14="http://schemas.microsoft.com/office/powerpoint/2010/main" val="28232641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12B075-B3F7-4264-8032-78A346FB5F88}"/>
              </a:ext>
            </a:extLst>
          </p:cNvPr>
          <p:cNvPicPr>
            <a:picLocks noChangeAspect="1"/>
          </p:cNvPicPr>
          <p:nvPr/>
        </p:nvPicPr>
        <p:blipFill>
          <a:blip r:embed="rId2"/>
          <a:stretch>
            <a:fillRect/>
          </a:stretch>
        </p:blipFill>
        <p:spPr>
          <a:xfrm>
            <a:off x="0" y="1198055"/>
            <a:ext cx="9144000" cy="4461889"/>
          </a:xfrm>
          <a:prstGeom prst="rect">
            <a:avLst/>
          </a:prstGeom>
        </p:spPr>
      </p:pic>
    </p:spTree>
    <p:extLst>
      <p:ext uri="{BB962C8B-B14F-4D97-AF65-F5344CB8AC3E}">
        <p14:creationId xmlns:p14="http://schemas.microsoft.com/office/powerpoint/2010/main" val="47830191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4ABC190-352F-400E-A690-38B656AAC596}"/>
              </a:ext>
            </a:extLst>
          </p:cNvPr>
          <p:cNvPicPr>
            <a:picLocks noChangeAspect="1"/>
          </p:cNvPicPr>
          <p:nvPr/>
        </p:nvPicPr>
        <p:blipFill>
          <a:blip r:embed="rId2"/>
          <a:stretch>
            <a:fillRect/>
          </a:stretch>
        </p:blipFill>
        <p:spPr>
          <a:xfrm>
            <a:off x="0" y="1155181"/>
            <a:ext cx="9144000" cy="4547638"/>
          </a:xfrm>
          <a:prstGeom prst="rect">
            <a:avLst/>
          </a:prstGeom>
        </p:spPr>
      </p:pic>
    </p:spTree>
    <p:extLst>
      <p:ext uri="{BB962C8B-B14F-4D97-AF65-F5344CB8AC3E}">
        <p14:creationId xmlns:p14="http://schemas.microsoft.com/office/powerpoint/2010/main" val="15199480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4D8BEA-6472-43EA-8DC1-FF82C4AAA30B}"/>
              </a:ext>
            </a:extLst>
          </p:cNvPr>
          <p:cNvPicPr>
            <a:picLocks noChangeAspect="1"/>
          </p:cNvPicPr>
          <p:nvPr/>
        </p:nvPicPr>
        <p:blipFill>
          <a:blip r:embed="rId2"/>
          <a:stretch>
            <a:fillRect/>
          </a:stretch>
        </p:blipFill>
        <p:spPr>
          <a:xfrm>
            <a:off x="0" y="528220"/>
            <a:ext cx="9144000" cy="5801560"/>
          </a:xfrm>
          <a:prstGeom prst="rect">
            <a:avLst/>
          </a:prstGeom>
        </p:spPr>
      </p:pic>
    </p:spTree>
    <p:extLst>
      <p:ext uri="{BB962C8B-B14F-4D97-AF65-F5344CB8AC3E}">
        <p14:creationId xmlns:p14="http://schemas.microsoft.com/office/powerpoint/2010/main" val="22831562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动画原理课程档案\资料\动画素材\角色原画\哪吒闹海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2500313"/>
            <a:ext cx="42862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E:\动画原理课程档案\资料\动画素材\角色原画\哪吒闹海原画.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214438"/>
            <a:ext cx="2887663" cy="46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C3D028-4D7C-4CC1-9084-2A74C2994991}"/>
              </a:ext>
            </a:extLst>
          </p:cNvPr>
          <p:cNvPicPr>
            <a:picLocks noChangeAspect="1"/>
          </p:cNvPicPr>
          <p:nvPr/>
        </p:nvPicPr>
        <p:blipFill>
          <a:blip r:embed="rId2"/>
          <a:stretch>
            <a:fillRect/>
          </a:stretch>
        </p:blipFill>
        <p:spPr>
          <a:xfrm>
            <a:off x="0" y="692893"/>
            <a:ext cx="9144000" cy="5472214"/>
          </a:xfrm>
          <a:prstGeom prst="rect">
            <a:avLst/>
          </a:prstGeom>
        </p:spPr>
      </p:pic>
    </p:spTree>
    <p:extLst>
      <p:ext uri="{BB962C8B-B14F-4D97-AF65-F5344CB8AC3E}">
        <p14:creationId xmlns:p14="http://schemas.microsoft.com/office/powerpoint/2010/main" val="12900392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动画原理课程档案\资料\动画素材\角色原画\分析剧本角色特征.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2938"/>
            <a:ext cx="91440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descr="E:\动画原理课程档案\资料\动画素材\角色原画\角色分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14625"/>
            <a:ext cx="914400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动画原理课程档案\资料\动画素材\角色原画\角色分析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059" y="1718611"/>
            <a:ext cx="5901881" cy="342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动画原理课程档案\资料\动画素材\角色原画\哪吒闹海.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354" y="164964"/>
            <a:ext cx="7303292" cy="652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theme/theme1.xml><?xml version="1.0" encoding="utf-8"?>
<a:theme xmlns:a="http://schemas.openxmlformats.org/drawingml/2006/main" name="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全屏显示(4:3)</PresentationFormat>
  <Paragraphs>98</Paragraphs>
  <Slides>60</Slides>
  <Notes>44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黑体</vt:lpstr>
      <vt:lpstr>楷体_GB2312</vt:lpstr>
      <vt:lpstr>宋体</vt:lpstr>
      <vt:lpstr>Arial</vt:lpstr>
      <vt:lpstr>Calibri</vt:lpstr>
      <vt:lpstr>Franklin Gothic Book</vt:lpstr>
      <vt:lpstr>Times New Roman</vt:lpstr>
      <vt:lpstr>Wingdings 2</vt:lpstr>
      <vt:lpstr>技巧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2021-04-19T06:51:57Z</dcterms:created>
  <dcterms:modified xsi:type="dcterms:W3CDTF">2021-04-19T06:52:13Z</dcterms:modified>
</cp:coreProperties>
</file>